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0" r:id="rId2"/>
    <p:sldId id="279" r:id="rId3"/>
    <p:sldId id="268" r:id="rId4"/>
    <p:sldId id="281" r:id="rId5"/>
    <p:sldId id="282" r:id="rId6"/>
    <p:sldId id="283" r:id="rId7"/>
    <p:sldId id="285" r:id="rId8"/>
    <p:sldId id="269" r:id="rId9"/>
    <p:sldId id="302" r:id="rId10"/>
    <p:sldId id="289" r:id="rId11"/>
    <p:sldId id="271" r:id="rId12"/>
    <p:sldId id="275" r:id="rId13"/>
    <p:sldId id="297" r:id="rId14"/>
    <p:sldId id="300" r:id="rId15"/>
    <p:sldId id="259" r:id="rId16"/>
    <p:sldId id="288" r:id="rId17"/>
    <p:sldId id="258" r:id="rId18"/>
    <p:sldId id="260" r:id="rId19"/>
    <p:sldId id="263" r:id="rId20"/>
    <p:sldId id="264" r:id="rId21"/>
    <p:sldId id="265" r:id="rId22"/>
    <p:sldId id="267" r:id="rId23"/>
    <p:sldId id="273" r:id="rId24"/>
    <p:sldId id="284" r:id="rId25"/>
    <p:sldId id="292" r:id="rId26"/>
    <p:sldId id="298" r:id="rId27"/>
    <p:sldId id="299" r:id="rId28"/>
    <p:sldId id="291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8040966528668"/>
          <c:y val="3.2514246317536716E-2"/>
          <c:w val="0.88301959033471333"/>
          <c:h val="0.756370038634465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FH (%)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20</c:v>
                </c:pt>
                <c:pt idx="2" formatCode="0.0">
                  <c:v>17.857142857142858</c:v>
                </c:pt>
                <c:pt idx="3" formatCode="0.0">
                  <c:v>24.444444444444443</c:v>
                </c:pt>
                <c:pt idx="4" formatCode="0.0">
                  <c:v>22.222222222222221</c:v>
                </c:pt>
                <c:pt idx="5" formatCode="0.0">
                  <c:v>3.225806451612903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1-467F-8CD1-986349C4A764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NBS (%)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Sheet1!$C$2:$C$8</c:f>
              <c:numCache>
                <c:formatCode>0.0</c:formatCode>
                <c:ptCount val="7"/>
                <c:pt idx="0">
                  <c:v>11.111111111111111</c:v>
                </c:pt>
                <c:pt idx="1">
                  <c:v>28.571428571428569</c:v>
                </c:pt>
                <c:pt idx="2">
                  <c:v>35.714285714285715</c:v>
                </c:pt>
                <c:pt idx="3">
                  <c:v>48.888888888888886</c:v>
                </c:pt>
                <c:pt idx="4">
                  <c:v>55.555555555555557</c:v>
                </c:pt>
                <c:pt idx="5">
                  <c:v>67.741935483870961</c:v>
                </c:pt>
                <c:pt idx="6" formatCode="General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F1-467F-8CD1-986349C4A764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Infection or Other (%)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Sheet1!$D$2:$D$8</c:f>
              <c:numCache>
                <c:formatCode>0.0</c:formatCode>
                <c:ptCount val="7"/>
                <c:pt idx="0">
                  <c:v>55.555555555555557</c:v>
                </c:pt>
                <c:pt idx="1">
                  <c:v>51.428571428571423</c:v>
                </c:pt>
                <c:pt idx="2">
                  <c:v>46.428571428571431</c:v>
                </c:pt>
                <c:pt idx="3">
                  <c:v>26.666666666666668</c:v>
                </c:pt>
                <c:pt idx="4">
                  <c:v>22.222222222222221</c:v>
                </c:pt>
                <c:pt idx="5">
                  <c:v>29.032258064516132</c:v>
                </c:pt>
                <c:pt idx="6" formatCode="General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F1-467F-8CD1-986349C4A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4962712"/>
        <c:axId val="454963104"/>
      </c:lineChart>
      <c:catAx>
        <c:axId val="45496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963104"/>
        <c:crosses val="autoZero"/>
        <c:auto val="1"/>
        <c:lblAlgn val="ctr"/>
        <c:lblOffset val="100"/>
        <c:noMultiLvlLbl val="0"/>
      </c:catAx>
      <c:valAx>
        <c:axId val="4549631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96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689A9-E465-43CF-8F4D-562DAFC1E1FE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4A24A-095F-4A67-A93E-05818B896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6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0B7991-DF52-490E-969D-6671AA819273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12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C6B67-61F0-4FDB-AE20-507575095D4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97053"/>
            <a:ext cx="5608320" cy="42603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18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942B9-D3E1-4756-B254-75E3B873DAD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97053"/>
            <a:ext cx="5608320" cy="42603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271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16967-1A75-4335-88E8-B6CC94D7B7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55F56-3BE0-44BB-9819-E6562854B84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55F56-3BE0-44BB-9819-E6562854B84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3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3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0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0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306" y="599304"/>
            <a:ext cx="5577591" cy="1207008"/>
          </a:xfrm>
        </p:spPr>
        <p:txBody>
          <a:bodyPr anchor="ctr"/>
          <a:lstStyle>
            <a:lvl1pPr algn="l">
              <a:defRPr sz="3600" cap="all" baseline="0">
                <a:solidFill>
                  <a:schemeClr val="accent1"/>
                </a:solidFill>
              </a:defRPr>
            </a:lvl1pPr>
          </a:lstStyle>
          <a:p>
            <a:r>
              <a:rPr lang="en-US" cap="all" baseline="0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6306" y="2001884"/>
            <a:ext cx="5577589" cy="49795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96306" y="2764852"/>
            <a:ext cx="5577417" cy="404018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4" y="4288441"/>
            <a:ext cx="3011509" cy="724993"/>
          </a:xfrm>
          <a:prstGeom prst="rect">
            <a:avLst/>
          </a:prstGeom>
        </p:spPr>
      </p:pic>
      <p:pic>
        <p:nvPicPr>
          <p:cNvPr id="7" name="Picture 6" descr="ppt template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6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6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3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2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1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8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486CE-CB4D-4773-BDA4-A1F0A09FBC95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7BBF-39B8-4F77-AFEC-3CE755E49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7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4030" y="774472"/>
            <a:ext cx="5577591" cy="1207008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Current </a:t>
            </a:r>
            <a:r>
              <a:rPr lang="en-US" sz="2800" b="1" dirty="0" smtClean="0">
                <a:solidFill>
                  <a:schemeClr val="tx1"/>
                </a:solidFill>
              </a:rPr>
              <a:t>Practice of Hematopoietic </a:t>
            </a:r>
            <a:r>
              <a:rPr lang="en-US" sz="2800" b="1" dirty="0">
                <a:solidFill>
                  <a:schemeClr val="tx1"/>
                </a:solidFill>
              </a:rPr>
              <a:t>Stem Cell Transplant for </a:t>
            </a:r>
            <a:r>
              <a:rPr lang="en-US" sz="2800" b="1" dirty="0" smtClean="0">
                <a:solidFill>
                  <a:schemeClr val="tx1"/>
                </a:solidFill>
              </a:rPr>
              <a:t>Primary </a:t>
            </a:r>
            <a:r>
              <a:rPr lang="en-US" sz="2800" b="1" dirty="0" err="1" smtClean="0">
                <a:solidFill>
                  <a:schemeClr val="tx1"/>
                </a:solidFill>
              </a:rPr>
              <a:t>Immunodeficiencies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4030" y="2320087"/>
            <a:ext cx="4039592" cy="273861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+mj-lt"/>
              </a:rPr>
              <a:t>Nancy Bunin, MD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>
                <a:latin typeface="+mj-lt"/>
              </a:rPr>
              <a:t>Medical Director</a:t>
            </a:r>
            <a:r>
              <a:rPr lang="en-US" sz="1800" b="1" dirty="0">
                <a:latin typeface="+mj-lt"/>
              </a:rPr>
              <a:t>, </a:t>
            </a:r>
            <a:r>
              <a:rPr lang="en-US" sz="1800" b="1" dirty="0" smtClean="0">
                <a:latin typeface="+mj-lt"/>
              </a:rPr>
              <a:t>Cell Therapy and Transplant </a:t>
            </a:r>
            <a:r>
              <a:rPr lang="en-US" sz="1800" b="1" dirty="0">
                <a:latin typeface="+mj-lt"/>
              </a:rPr>
              <a:t>Program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+mj-lt"/>
              </a:rPr>
              <a:t>Division of Oncology</a:t>
            </a:r>
          </a:p>
          <a:p>
            <a:endParaRPr lang="en-US" sz="2900" dirty="0"/>
          </a:p>
          <a:p>
            <a:endParaRPr lang="en-US" sz="2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61169"/>
            <a:ext cx="27622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588851"/>
              </p:ext>
            </p:extLst>
          </p:nvPr>
        </p:nvGraphicFramePr>
        <p:xfrm>
          <a:off x="1791093" y="1543051"/>
          <a:ext cx="8006049" cy="4825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7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41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Haploidentical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Parent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Unrelated Donor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Unrelated Cord Blood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29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Time to procurement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Immediate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1 to many months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2 weeks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HLA match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Up to 1 antigen mismatch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Up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to 4/6 mismatch</a:t>
                      </a:r>
                    </a:p>
                    <a:p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DRB1 match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Processing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Requires complete T depletion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None or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 depletion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293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GVHD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Decreased risk with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TCD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Increased risk without TCD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Risk dependent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upon match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9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Conditioning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None to some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None to MA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None to MA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799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Immune recovery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Often only T engraftment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May be complete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May be complete-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slower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9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Boosts?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Available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Available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Not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available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89" marB="3428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7153" name="TextBox 2"/>
          <p:cNvSpPr txBox="1">
            <a:spLocks noChangeArrowheads="1"/>
          </p:cNvSpPr>
          <p:nvPr/>
        </p:nvSpPr>
        <p:spPr bwMode="auto">
          <a:xfrm>
            <a:off x="1178351" y="495127"/>
            <a:ext cx="76928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/>
              <a:t>NO HLA MATCHED SIBLING?</a:t>
            </a:r>
          </a:p>
          <a:p>
            <a:pPr algn="ctr" eaLnBrk="1" hangingPunct="1"/>
            <a:r>
              <a:rPr lang="en-US" altLang="en-US" sz="2800" b="1" dirty="0"/>
              <a:t>DONOR OPTIONS</a:t>
            </a:r>
          </a:p>
        </p:txBody>
      </p:sp>
    </p:spTree>
    <p:extLst>
      <p:ext uri="{BB962C8B-B14F-4D97-AF65-F5344CB8AC3E}">
        <p14:creationId xmlns:p14="http://schemas.microsoft.com/office/powerpoint/2010/main" val="3805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rgbClr val="FF0000"/>
                </a:solidFill>
              </a:rPr>
              <a:t>Myeloablative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n-US" dirty="0" smtClean="0"/>
              <a:t>Full dose “space making”/stem cell toxins</a:t>
            </a:r>
          </a:p>
          <a:p>
            <a:pPr lvl="1" eaLnBrk="1" hangingPunct="1"/>
            <a:r>
              <a:rPr lang="en-US" altLang="en-US" dirty="0" smtClean="0"/>
              <a:t>Common agents: </a:t>
            </a:r>
            <a:r>
              <a:rPr lang="en-US" altLang="en-US" dirty="0" err="1" smtClean="0"/>
              <a:t>busulfan</a:t>
            </a:r>
            <a:r>
              <a:rPr lang="en-US" altLang="en-US" dirty="0" smtClean="0"/>
              <a:t>, cyclophosphamide, total body irradiation &gt;800 </a:t>
            </a:r>
            <a:r>
              <a:rPr lang="en-US" altLang="en-US" dirty="0" err="1" smtClean="0"/>
              <a:t>cGy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Non-</a:t>
            </a:r>
            <a:r>
              <a:rPr lang="en-US" altLang="en-US" dirty="0" err="1" smtClean="0">
                <a:solidFill>
                  <a:srgbClr val="C00000"/>
                </a:solidFill>
              </a:rPr>
              <a:t>myeloablative</a:t>
            </a:r>
            <a:r>
              <a:rPr lang="en-US" altLang="en-US" dirty="0" smtClean="0">
                <a:solidFill>
                  <a:srgbClr val="C00000"/>
                </a:solidFill>
              </a:rPr>
              <a:t>/reduced intensity</a:t>
            </a:r>
          </a:p>
          <a:p>
            <a:pPr lvl="1" eaLnBrk="1" hangingPunct="1"/>
            <a:r>
              <a:rPr lang="en-US" altLang="en-US" dirty="0" smtClean="0"/>
              <a:t>May include “space making” agents- </a:t>
            </a:r>
            <a:r>
              <a:rPr lang="en-US" altLang="en-US" dirty="0" err="1" smtClean="0"/>
              <a:t>busulfan</a:t>
            </a:r>
            <a:r>
              <a:rPr lang="en-US" altLang="en-US" dirty="0" smtClean="0"/>
              <a:t>- but less than MA</a:t>
            </a:r>
          </a:p>
          <a:p>
            <a:pPr lvl="1" eaLnBrk="1" hangingPunct="1"/>
            <a:r>
              <a:rPr lang="en-US" altLang="en-US" dirty="0" smtClean="0"/>
              <a:t>Very immunosuppressive</a:t>
            </a:r>
          </a:p>
          <a:p>
            <a:pPr lvl="1" eaLnBrk="1" hangingPunct="1"/>
            <a:r>
              <a:rPr lang="en-US" altLang="en-US" dirty="0" smtClean="0"/>
              <a:t>Common agents: </a:t>
            </a:r>
            <a:r>
              <a:rPr lang="en-US" altLang="en-US" dirty="0" err="1" smtClean="0"/>
              <a:t>Fludarabine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Campath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alemtuzumab</a:t>
            </a:r>
            <a:r>
              <a:rPr lang="en-US" altLang="en-US" dirty="0" smtClean="0"/>
              <a:t>- anti-CD52 </a:t>
            </a:r>
            <a:r>
              <a:rPr lang="en-US" altLang="en-US" dirty="0" err="1" smtClean="0"/>
              <a:t>MoAb</a:t>
            </a:r>
            <a:r>
              <a:rPr lang="en-US" altLang="en-US" dirty="0" smtClean="0"/>
              <a:t>), ATG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02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Conditioning- a lot, a little less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96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ADA deficiency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Reticular dysgenesis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Omenn’s syndrome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CID syndromes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Bare lymphocyte syndrome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1"/>
              <a:t>?NK cell +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Conditioning Required?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05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SHORT TERM Transplant Outcomes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88544" y="1328651"/>
            <a:ext cx="813435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Younger Age and Infection Free at Transplant 96%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Short-term survival 90% overall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80% survival if infection present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/>
              <a:t>   at time of transplant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 difference by donor type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254" y="1835828"/>
            <a:ext cx="5123428" cy="3844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1499" y="570706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Heimall et al, Blood </a:t>
            </a:r>
            <a:r>
              <a:rPr lang="en-US" dirty="0"/>
              <a:t>2017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87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PIDs… other issues pre-HSCT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5390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Chronic granulomatous disease </a:t>
            </a:r>
          </a:p>
          <a:p>
            <a:pPr lvl="1"/>
            <a:r>
              <a:rPr lang="en-US" dirty="0" smtClean="0"/>
              <a:t>Prior infections (mold, </a:t>
            </a:r>
            <a:r>
              <a:rPr lang="en-US" dirty="0" err="1" smtClean="0"/>
              <a:t>burkholderia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Chronic colitis and steroids</a:t>
            </a:r>
          </a:p>
          <a:p>
            <a:r>
              <a:rPr lang="en-US" dirty="0" err="1" smtClean="0"/>
              <a:t>Wiskott</a:t>
            </a:r>
            <a:r>
              <a:rPr lang="en-US" dirty="0" smtClean="0"/>
              <a:t>-Aldrich syndrome</a:t>
            </a:r>
          </a:p>
          <a:p>
            <a:pPr lvl="1"/>
            <a:r>
              <a:rPr lang="en-US" dirty="0" smtClean="0"/>
              <a:t>Colitis</a:t>
            </a:r>
          </a:p>
          <a:p>
            <a:pPr lvl="1"/>
            <a:r>
              <a:rPr lang="en-US" dirty="0" smtClean="0"/>
              <a:t>Thrombocytopenia</a:t>
            </a:r>
          </a:p>
          <a:p>
            <a:r>
              <a:rPr lang="en-US" dirty="0" smtClean="0"/>
              <a:t>Other PIDs</a:t>
            </a:r>
          </a:p>
          <a:p>
            <a:pPr lvl="1"/>
            <a:r>
              <a:rPr lang="en-US" dirty="0" smtClean="0"/>
              <a:t>Chronic lung infections                  bronchiectasis</a:t>
            </a:r>
          </a:p>
          <a:p>
            <a:pPr lvl="1"/>
            <a:r>
              <a:rPr lang="en-US" dirty="0" err="1" smtClean="0"/>
              <a:t>Cytopenias</a:t>
            </a:r>
            <a:endParaRPr lang="en-US" dirty="0" smtClean="0"/>
          </a:p>
          <a:p>
            <a:pPr lvl="1"/>
            <a:r>
              <a:rPr lang="en-US" dirty="0" smtClean="0"/>
              <a:t>Chronic viral infections- CMV, EBV, norovirus, enterovirus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600280" y="48359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079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53" y="317991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No matched related donors?</a:t>
            </a:r>
            <a:br>
              <a:rPr lang="en-US" sz="3600" b="1" i="1" dirty="0" smtClean="0"/>
            </a:br>
            <a:r>
              <a:rPr lang="en-US" sz="3600" b="1" dirty="0" err="1" smtClean="0"/>
              <a:t>TCR</a:t>
            </a:r>
            <a:r>
              <a:rPr lang="en-US" sz="3600" b="1" dirty="0" err="1" smtClean="0">
                <a:latin typeface="Symbol" panose="05050102010706020507" pitchFamily="18" charset="2"/>
              </a:rPr>
              <a:t>ab</a:t>
            </a:r>
            <a:r>
              <a:rPr lang="en-US" sz="3600" b="1" dirty="0" smtClean="0"/>
              <a:t>/CD19+ Depletion for Patients with Primary Immune Deficiencies         NCT02990819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76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Eligibility:  SCID, WAS, CGD, immune dysregulation (HLH), other PID</a:t>
            </a:r>
          </a:p>
          <a:p>
            <a:r>
              <a:rPr lang="en-US" dirty="0" smtClean="0"/>
              <a:t>Donors:  10/10 URD, 9/10 URD, </a:t>
            </a:r>
            <a:r>
              <a:rPr lang="en-US" dirty="0" err="1" smtClean="0"/>
              <a:t>haploidentical</a:t>
            </a:r>
            <a:r>
              <a:rPr lang="en-US" dirty="0" smtClean="0"/>
              <a:t> (non-carrier)</a:t>
            </a:r>
          </a:p>
          <a:p>
            <a:r>
              <a:rPr lang="en-US" dirty="0" smtClean="0"/>
              <a:t>Conditioning:   </a:t>
            </a:r>
          </a:p>
          <a:p>
            <a:pPr lvl="1"/>
            <a:r>
              <a:rPr lang="en-US" dirty="0" err="1" smtClean="0"/>
              <a:t>Myeloablative</a:t>
            </a:r>
            <a:r>
              <a:rPr lang="en-US" dirty="0" smtClean="0"/>
              <a:t>:  </a:t>
            </a:r>
            <a:r>
              <a:rPr lang="en-US" dirty="0" err="1" smtClean="0"/>
              <a:t>busulfan</a:t>
            </a:r>
            <a:r>
              <a:rPr lang="en-US" dirty="0" smtClean="0"/>
              <a:t> x 4 days, </a:t>
            </a:r>
            <a:r>
              <a:rPr lang="en-US" dirty="0" err="1" smtClean="0"/>
              <a:t>fludarabine</a:t>
            </a:r>
            <a:r>
              <a:rPr lang="en-US" dirty="0" smtClean="0"/>
              <a:t> 30 mg/m2 x 5, </a:t>
            </a:r>
            <a:r>
              <a:rPr lang="en-US" dirty="0" err="1" smtClean="0"/>
              <a:t>thiotepa</a:t>
            </a:r>
            <a:r>
              <a:rPr lang="en-US" dirty="0" smtClean="0"/>
              <a:t> 5 mg/kg x 2 OR cyclophosphamide 60 mg/kg x 2 , ATG 3 mg/kg x 3</a:t>
            </a:r>
          </a:p>
          <a:p>
            <a:pPr lvl="1"/>
            <a:r>
              <a:rPr lang="en-US" dirty="0" smtClean="0"/>
              <a:t>Reduced intensity: </a:t>
            </a:r>
            <a:r>
              <a:rPr lang="en-US" dirty="0" err="1" smtClean="0"/>
              <a:t>busulfan</a:t>
            </a:r>
            <a:r>
              <a:rPr lang="en-US" dirty="0" smtClean="0"/>
              <a:t> x 2 days, </a:t>
            </a:r>
            <a:r>
              <a:rPr lang="en-US" dirty="0" err="1" smtClean="0"/>
              <a:t>fludarabine</a:t>
            </a:r>
            <a:r>
              <a:rPr lang="en-US" dirty="0" smtClean="0"/>
              <a:t> 40 mg/m2 x 4, </a:t>
            </a:r>
            <a:r>
              <a:rPr lang="en-US" dirty="0" err="1" smtClean="0"/>
              <a:t>thiotepa</a:t>
            </a:r>
            <a:r>
              <a:rPr lang="en-US" dirty="0" smtClean="0"/>
              <a:t> 5 mg/kg x 2, ATG 3 mg/kg x 3</a:t>
            </a:r>
          </a:p>
          <a:p>
            <a:pPr lvl="1"/>
            <a:r>
              <a:rPr lang="en-US" dirty="0" smtClean="0"/>
              <a:t>Rituximab x 1 if patient EBV positive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Host immune suppression:  MMF x 45 days</a:t>
            </a:r>
          </a:p>
          <a:p>
            <a:r>
              <a:rPr lang="en-US" dirty="0" smtClean="0"/>
              <a:t>Study start December 2016</a:t>
            </a:r>
          </a:p>
          <a:p>
            <a:pPr lvl="1"/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19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 cell Depletion: Current strategy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ab</a:t>
            </a:r>
            <a:r>
              <a:rPr lang="en-US" dirty="0" smtClean="0"/>
              <a:t>- chain TCRs major inducers of GVHD</a:t>
            </a:r>
          </a:p>
          <a:p>
            <a:r>
              <a:rPr lang="en-US" dirty="0" err="1" smtClean="0">
                <a:latin typeface="Symbol" panose="05050102010706020507" pitchFamily="18" charset="2"/>
              </a:rPr>
              <a:t>gd</a:t>
            </a:r>
            <a:r>
              <a:rPr lang="en-US" dirty="0" smtClean="0"/>
              <a:t>-chain TCRs</a:t>
            </a:r>
          </a:p>
          <a:p>
            <a:pPr lvl="1"/>
            <a:r>
              <a:rPr lang="en-US" sz="2800" dirty="0" smtClean="0"/>
              <a:t>Recognize target cells through MHC-independent mechanisms</a:t>
            </a:r>
          </a:p>
          <a:p>
            <a:pPr lvl="1"/>
            <a:r>
              <a:rPr lang="en-US" sz="2800" dirty="0" smtClean="0"/>
              <a:t>Rapid production of IFN-</a:t>
            </a:r>
            <a:r>
              <a:rPr lang="en-US" sz="2800" dirty="0" smtClean="0">
                <a:latin typeface="Symbol" panose="05050102010706020507" pitchFamily="18" charset="2"/>
              </a:rPr>
              <a:t>g</a:t>
            </a:r>
            <a:r>
              <a:rPr lang="en-US" sz="2800" dirty="0" smtClean="0"/>
              <a:t> and TNF-a</a:t>
            </a:r>
          </a:p>
          <a:p>
            <a:pPr lvl="1"/>
            <a:r>
              <a:rPr lang="en-US" sz="2800" dirty="0" smtClean="0"/>
              <a:t>High activity against intra- and extra-cellular pathogens including CMV</a:t>
            </a:r>
          </a:p>
          <a:p>
            <a:pPr lvl="1"/>
            <a:r>
              <a:rPr lang="en-US" sz="2800" dirty="0" smtClean="0"/>
              <a:t>Retain NK cells + TCR </a:t>
            </a:r>
            <a:r>
              <a:rPr lang="en-US" sz="2800" dirty="0" err="1" smtClean="0">
                <a:latin typeface="Symbol" panose="05050102010706020507" pitchFamily="18" charset="2"/>
              </a:rPr>
              <a:t>gd</a:t>
            </a:r>
            <a:r>
              <a:rPr lang="en-US" sz="2800" dirty="0" smtClean="0"/>
              <a:t>+ </a:t>
            </a:r>
            <a:r>
              <a:rPr lang="en-US" sz="2800" dirty="0" err="1" smtClean="0"/>
              <a:t>Tcells</a:t>
            </a:r>
            <a:r>
              <a:rPr lang="en-US" sz="2800" dirty="0" smtClean="0"/>
              <a:t>-</a:t>
            </a:r>
          </a:p>
          <a:p>
            <a:r>
              <a:rPr lang="en-US" dirty="0" smtClean="0"/>
              <a:t>CD19+- removes B cells and reduces risk EBV LPD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541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59306" indent="-459306">
              <a:buFont typeface="Wingdings" panose="05000000000000000000" pitchFamily="2" charset="2"/>
              <a:buChar char="Ø"/>
            </a:pPr>
            <a:r>
              <a:rPr lang="en-US" sz="3733" b="1" dirty="0" smtClean="0">
                <a:solidFill>
                  <a:srgbClr val="292934"/>
                </a:solidFill>
                <a:ea typeface="Trebuchet MS"/>
                <a:cs typeface="Trebuchet MS"/>
                <a:sym typeface="Trebuchet MS"/>
              </a:rPr>
              <a:t>No HLA matched donors?</a:t>
            </a:r>
            <a:br>
              <a:rPr lang="en-US" sz="3733" b="1" dirty="0" smtClean="0">
                <a:solidFill>
                  <a:srgbClr val="292934"/>
                </a:solidFill>
                <a:ea typeface="Trebuchet MS"/>
                <a:cs typeface="Trebuchet MS"/>
                <a:sym typeface="Trebuchet MS"/>
              </a:rPr>
            </a:br>
            <a:r>
              <a:rPr lang="en-US" sz="3733" b="1" dirty="0" smtClean="0">
                <a:solidFill>
                  <a:srgbClr val="292934"/>
                </a:solidFill>
                <a:ea typeface="Trebuchet MS"/>
                <a:cs typeface="Trebuchet MS"/>
                <a:sym typeface="Trebuchet MS"/>
              </a:rPr>
              <a:t>TCRαβ</a:t>
            </a:r>
            <a:r>
              <a:rPr lang="en-US" sz="3733" b="1" baseline="30000" dirty="0" smtClean="0">
                <a:solidFill>
                  <a:srgbClr val="292934"/>
                </a:solidFill>
                <a:ea typeface="Trebuchet MS"/>
                <a:cs typeface="Trebuchet MS"/>
                <a:sym typeface="Trebuchet MS"/>
              </a:rPr>
              <a:t>+</a:t>
            </a:r>
            <a:r>
              <a:rPr lang="en-US" sz="3733" b="1" dirty="0" smtClean="0">
                <a:solidFill>
                  <a:srgbClr val="292934"/>
                </a:solidFill>
                <a:ea typeface="Trebuchet MS"/>
                <a:cs typeface="Trebuchet MS"/>
                <a:sym typeface="Trebuchet MS"/>
              </a:rPr>
              <a:t> T cell with CD19</a:t>
            </a:r>
            <a:r>
              <a:rPr lang="en-US" sz="3733" b="1" baseline="30000" dirty="0" smtClean="0">
                <a:solidFill>
                  <a:srgbClr val="292934"/>
                </a:solidFill>
                <a:ea typeface="Trebuchet MS"/>
                <a:cs typeface="Trebuchet MS"/>
                <a:sym typeface="Trebuchet MS"/>
              </a:rPr>
              <a:t>+</a:t>
            </a:r>
            <a:r>
              <a:rPr lang="en-US" sz="3733" b="1" dirty="0" smtClean="0">
                <a:solidFill>
                  <a:srgbClr val="292934"/>
                </a:solidFill>
                <a:ea typeface="Trebuchet MS"/>
                <a:cs typeface="Trebuchet MS"/>
                <a:sym typeface="Trebuchet MS"/>
              </a:rPr>
              <a:t> Depletion</a:t>
            </a:r>
            <a:endParaRPr lang="en-US" sz="3733" dirty="0"/>
          </a:p>
        </p:txBody>
      </p:sp>
      <p:pic>
        <p:nvPicPr>
          <p:cNvPr id="8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5973" y="1649834"/>
            <a:ext cx="1479991" cy="960783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9" name="Group 127"/>
          <p:cNvGrpSpPr/>
          <p:nvPr/>
        </p:nvGrpSpPr>
        <p:grpSpPr>
          <a:xfrm>
            <a:off x="4392979" y="2609781"/>
            <a:ext cx="544228" cy="431879"/>
            <a:chOff x="-1" y="0"/>
            <a:chExt cx="693393" cy="676707"/>
          </a:xfrm>
        </p:grpSpPr>
        <p:sp>
          <p:nvSpPr>
            <p:cNvPr id="49" name="Shape 114"/>
            <p:cNvSpPr/>
            <p:nvPr/>
          </p:nvSpPr>
          <p:spPr>
            <a:xfrm>
              <a:off x="-2" y="-1"/>
              <a:ext cx="693395" cy="676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E699"/>
            </a:solidFill>
            <a:ln w="25400" cap="flat">
              <a:solidFill>
                <a:srgbClr val="767171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0" name="Shape 115"/>
            <p:cNvSpPr/>
            <p:nvPr/>
          </p:nvSpPr>
          <p:spPr>
            <a:xfrm>
              <a:off x="239258" y="225567"/>
              <a:ext cx="75890" cy="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1" name="Shape 116"/>
            <p:cNvSpPr/>
            <p:nvPr/>
          </p:nvSpPr>
          <p:spPr>
            <a:xfrm>
              <a:off x="340762" y="67670"/>
              <a:ext cx="75890" cy="7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2" name="Shape 117"/>
            <p:cNvSpPr/>
            <p:nvPr/>
          </p:nvSpPr>
          <p:spPr>
            <a:xfrm>
              <a:off x="558269" y="285719"/>
              <a:ext cx="75892" cy="7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3" name="Shape 118"/>
            <p:cNvSpPr/>
            <p:nvPr/>
          </p:nvSpPr>
          <p:spPr>
            <a:xfrm>
              <a:off x="94253" y="293238"/>
              <a:ext cx="75890" cy="7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4" name="Shape 119"/>
            <p:cNvSpPr/>
            <p:nvPr/>
          </p:nvSpPr>
          <p:spPr>
            <a:xfrm>
              <a:off x="449515" y="187972"/>
              <a:ext cx="75890" cy="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5" name="Shape 120"/>
            <p:cNvSpPr/>
            <p:nvPr/>
          </p:nvSpPr>
          <p:spPr>
            <a:xfrm>
              <a:off x="130505" y="466174"/>
              <a:ext cx="75890" cy="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6" name="Shape 121"/>
            <p:cNvSpPr/>
            <p:nvPr/>
          </p:nvSpPr>
          <p:spPr>
            <a:xfrm>
              <a:off x="239258" y="406023"/>
              <a:ext cx="75890" cy="7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7" name="Shape 122"/>
            <p:cNvSpPr/>
            <p:nvPr/>
          </p:nvSpPr>
          <p:spPr>
            <a:xfrm>
              <a:off x="326262" y="533845"/>
              <a:ext cx="75890" cy="7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8" name="Shape 123"/>
            <p:cNvSpPr/>
            <p:nvPr/>
          </p:nvSpPr>
          <p:spPr>
            <a:xfrm>
              <a:off x="348012" y="330832"/>
              <a:ext cx="75890" cy="7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59" name="Shape 124"/>
            <p:cNvSpPr/>
            <p:nvPr/>
          </p:nvSpPr>
          <p:spPr>
            <a:xfrm>
              <a:off x="485767" y="398503"/>
              <a:ext cx="75890" cy="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60" name="Shape 125"/>
            <p:cNvSpPr/>
            <p:nvPr/>
          </p:nvSpPr>
          <p:spPr>
            <a:xfrm>
              <a:off x="442265" y="511287"/>
              <a:ext cx="75890" cy="7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61" name="Shape 126"/>
            <p:cNvSpPr/>
            <p:nvPr/>
          </p:nvSpPr>
          <p:spPr>
            <a:xfrm>
              <a:off x="195757" y="75189"/>
              <a:ext cx="75890" cy="75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/>
                </a:gs>
                <a:gs pos="48000">
                  <a:srgbClr val="FFC208"/>
                </a:gs>
                <a:gs pos="100000">
                  <a:srgbClr val="FFD966"/>
                </a:gs>
              </a:gsLst>
              <a:lin ang="16200000" scaled="0"/>
            </a:gradFill>
            <a:ln w="12700" cap="flat">
              <a:solidFill>
                <a:srgbClr val="42719B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</p:grpSp>
      <p:sp>
        <p:nvSpPr>
          <p:cNvPr id="10" name="Shape 128"/>
          <p:cNvSpPr/>
          <p:nvPr/>
        </p:nvSpPr>
        <p:spPr>
          <a:xfrm>
            <a:off x="3212019" y="2427919"/>
            <a:ext cx="817360" cy="149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20151" y="5400"/>
                </a:lnTo>
                <a:lnTo>
                  <a:pt x="20151" y="0"/>
                </a:lnTo>
                <a:lnTo>
                  <a:pt x="21600" y="10800"/>
                </a:lnTo>
                <a:lnTo>
                  <a:pt x="20151" y="21600"/>
                </a:lnTo>
                <a:lnTo>
                  <a:pt x="20151" y="16200"/>
                </a:lnTo>
                <a:lnTo>
                  <a:pt x="0" y="16200"/>
                </a:lnTo>
                <a:lnTo>
                  <a:pt x="724" y="10800"/>
                </a:lnTo>
                <a:close/>
              </a:path>
            </a:pathLst>
          </a:custGeom>
          <a:gradFill flip="none" rotWithShape="1">
            <a:gsLst>
              <a:gs pos="1000">
                <a:srgbClr val="800000"/>
              </a:gs>
              <a:gs pos="100000">
                <a:srgbClr val="AFABAB"/>
              </a:gs>
            </a:gsLst>
            <a:lin ang="16200000" scaled="0"/>
          </a:gradFill>
          <a:ln w="25400" cap="flat">
            <a:solidFill>
              <a:srgbClr val="42719B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21917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67"/>
          </a:p>
        </p:txBody>
      </p:sp>
      <p:sp>
        <p:nvSpPr>
          <p:cNvPr id="11" name="Shape 129"/>
          <p:cNvSpPr/>
          <p:nvPr/>
        </p:nvSpPr>
        <p:spPr>
          <a:xfrm rot="5400000">
            <a:off x="5033406" y="2762479"/>
            <a:ext cx="337351" cy="195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6509" y="5400"/>
                </a:lnTo>
                <a:lnTo>
                  <a:pt x="16509" y="0"/>
                </a:lnTo>
                <a:lnTo>
                  <a:pt x="21600" y="10800"/>
                </a:lnTo>
                <a:lnTo>
                  <a:pt x="16509" y="21600"/>
                </a:lnTo>
                <a:lnTo>
                  <a:pt x="16509" y="16200"/>
                </a:lnTo>
                <a:lnTo>
                  <a:pt x="0" y="16200"/>
                </a:lnTo>
                <a:lnTo>
                  <a:pt x="2545" y="10800"/>
                </a:lnTo>
                <a:close/>
              </a:path>
            </a:pathLst>
          </a:custGeom>
          <a:gradFill flip="none" rotWithShape="1">
            <a:gsLst>
              <a:gs pos="1000">
                <a:srgbClr val="800000"/>
              </a:gs>
              <a:gs pos="100000">
                <a:srgbClr val="AFABAB"/>
              </a:gs>
            </a:gsLst>
            <a:lin ang="16200000" scaled="0"/>
          </a:gradFill>
          <a:ln w="25400" cap="flat">
            <a:solidFill>
              <a:srgbClr val="42719B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21917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67"/>
          </a:p>
        </p:txBody>
      </p:sp>
      <p:sp>
        <p:nvSpPr>
          <p:cNvPr id="12" name="Shape 130"/>
          <p:cNvSpPr/>
          <p:nvPr/>
        </p:nvSpPr>
        <p:spPr>
          <a:xfrm>
            <a:off x="87914" y="3034634"/>
            <a:ext cx="3313349" cy="864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3159" tIns="103159" rIns="103159" bIns="103159" numCol="1" anchor="t">
            <a:spAutoFit/>
          </a:bodyPr>
          <a:lstStyle>
            <a:lvl1pPr algn="ctr" defTabSz="1547438">
              <a:defRPr sz="23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33" u="sng" dirty="0">
                <a:latin typeface="+mn-lt"/>
              </a:rPr>
              <a:t>Peripheral </a:t>
            </a:r>
            <a:r>
              <a:rPr lang="en-US" sz="2133" u="sng" dirty="0">
                <a:latin typeface="+mn-lt"/>
              </a:rPr>
              <a:t>S</a:t>
            </a:r>
            <a:r>
              <a:rPr sz="2133" u="sng" dirty="0">
                <a:latin typeface="+mn-lt"/>
              </a:rPr>
              <a:t>tem </a:t>
            </a:r>
            <a:r>
              <a:rPr lang="en-US" sz="2133" u="sng" dirty="0">
                <a:latin typeface="+mn-lt"/>
              </a:rPr>
              <a:t>C</a:t>
            </a:r>
            <a:r>
              <a:rPr sz="2133" u="sng" dirty="0">
                <a:latin typeface="+mn-lt"/>
              </a:rPr>
              <a:t>ells </a:t>
            </a:r>
            <a:endParaRPr lang="en-US" sz="2133" u="sng" dirty="0">
              <a:latin typeface="+mn-lt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133" u="sng" dirty="0">
                <a:latin typeface="+mn-lt"/>
              </a:rPr>
              <a:t>(PSC)</a:t>
            </a:r>
          </a:p>
        </p:txBody>
      </p:sp>
      <p:sp>
        <p:nvSpPr>
          <p:cNvPr id="13" name="Shape 131"/>
          <p:cNvSpPr/>
          <p:nvPr/>
        </p:nvSpPr>
        <p:spPr>
          <a:xfrm>
            <a:off x="6421103" y="2375695"/>
            <a:ext cx="771292" cy="1882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17850" y="5400"/>
                </a:lnTo>
                <a:lnTo>
                  <a:pt x="17850" y="0"/>
                </a:lnTo>
                <a:lnTo>
                  <a:pt x="21600" y="10800"/>
                </a:lnTo>
                <a:lnTo>
                  <a:pt x="17850" y="21600"/>
                </a:lnTo>
                <a:lnTo>
                  <a:pt x="17850" y="16200"/>
                </a:lnTo>
                <a:lnTo>
                  <a:pt x="0" y="16200"/>
                </a:lnTo>
                <a:lnTo>
                  <a:pt x="1875" y="10800"/>
                </a:lnTo>
                <a:close/>
              </a:path>
            </a:pathLst>
          </a:custGeom>
          <a:gradFill flip="none" rotWithShape="1">
            <a:gsLst>
              <a:gs pos="1000">
                <a:srgbClr val="800000"/>
              </a:gs>
              <a:gs pos="100000">
                <a:srgbClr val="AFABAB"/>
              </a:gs>
            </a:gsLst>
            <a:lin ang="16200000" scaled="0"/>
          </a:gradFill>
          <a:ln w="25400" cap="flat">
            <a:solidFill>
              <a:srgbClr val="42719B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21917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67"/>
          </a:p>
        </p:txBody>
      </p:sp>
      <p:sp>
        <p:nvSpPr>
          <p:cNvPr id="14" name="Shape 132"/>
          <p:cNvSpPr/>
          <p:nvPr/>
        </p:nvSpPr>
        <p:spPr>
          <a:xfrm>
            <a:off x="3559359" y="3074715"/>
            <a:ext cx="3481013" cy="8647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3159" tIns="103159" rIns="103159" bIns="103159" numCol="1" anchor="t">
            <a:spAutoFit/>
          </a:bodyPr>
          <a:lstStyle/>
          <a:p>
            <a:pPr algn="ctr" defTabSz="2063199">
              <a:defRPr sz="1800">
                <a:solidFill>
                  <a:srgbClr val="000000"/>
                </a:solidFill>
              </a:defRPr>
            </a:pPr>
            <a:r>
              <a:rPr sz="2133" b="1" u="sng" dirty="0">
                <a:ea typeface="Trebuchet MS"/>
                <a:cs typeface="Trebuchet MS"/>
                <a:sym typeface="Trebuchet MS"/>
              </a:rPr>
              <a:t>TCR</a:t>
            </a:r>
            <a:r>
              <a:rPr sz="2133" u="sng" dirty="0">
                <a:ea typeface="Trebuchet MS"/>
                <a:cs typeface="Trebuchet MS"/>
                <a:sym typeface="Trebuchet MS"/>
              </a:rPr>
              <a:t>αβ</a:t>
            </a:r>
            <a:r>
              <a:rPr sz="2133" b="1" u="sng" baseline="30000" dirty="0">
                <a:ea typeface="Trebuchet MS"/>
                <a:cs typeface="Trebuchet MS"/>
                <a:sym typeface="Trebuchet MS"/>
              </a:rPr>
              <a:t>+</a:t>
            </a:r>
            <a:r>
              <a:rPr sz="2133" b="1" u="sng" dirty="0">
                <a:ea typeface="Trebuchet MS"/>
                <a:cs typeface="Trebuchet MS"/>
                <a:sym typeface="Trebuchet MS"/>
              </a:rPr>
              <a:t>/CD19</a:t>
            </a:r>
            <a:r>
              <a:rPr sz="2133" b="1" u="sng" baseline="30000" dirty="0">
                <a:ea typeface="Trebuchet MS"/>
                <a:cs typeface="Trebuchet MS"/>
                <a:sym typeface="Trebuchet MS"/>
              </a:rPr>
              <a:t>+</a:t>
            </a:r>
            <a:r>
              <a:rPr sz="2133" b="1" dirty="0">
                <a:ea typeface="Trebuchet MS"/>
                <a:cs typeface="Trebuchet MS"/>
                <a:sym typeface="Trebuchet MS"/>
              </a:rPr>
              <a:t> </a:t>
            </a:r>
            <a:r>
              <a:rPr sz="2133" dirty="0">
                <a:ea typeface="Trebuchet MS"/>
                <a:cs typeface="Trebuchet MS"/>
                <a:sym typeface="Trebuchet MS"/>
              </a:rPr>
              <a:t>Cells</a:t>
            </a:r>
            <a:r>
              <a:rPr sz="2133" b="1" u="sng" dirty="0">
                <a:ea typeface="Trebuchet MS"/>
                <a:cs typeface="Trebuchet MS"/>
                <a:sym typeface="Trebuchet MS"/>
              </a:rPr>
              <a:t> </a:t>
            </a:r>
            <a:r>
              <a:rPr lang="en-US" sz="2133" b="1" dirty="0">
                <a:ea typeface="Trebuchet MS"/>
                <a:cs typeface="Trebuchet MS"/>
                <a:sym typeface="Trebuchet MS"/>
              </a:rPr>
              <a:t>R</a:t>
            </a:r>
            <a:r>
              <a:rPr sz="2133" b="1" dirty="0">
                <a:ea typeface="Trebuchet MS"/>
                <a:cs typeface="Trebuchet MS"/>
                <a:sym typeface="Trebuchet MS"/>
              </a:rPr>
              <a:t>emoved </a:t>
            </a:r>
            <a:r>
              <a:rPr sz="2133" dirty="0">
                <a:ea typeface="Trebuchet MS"/>
                <a:cs typeface="Trebuchet MS"/>
                <a:sym typeface="Trebuchet MS"/>
              </a:rPr>
              <a:t>by CliniMACS</a:t>
            </a:r>
          </a:p>
        </p:txBody>
      </p:sp>
      <p:grpSp>
        <p:nvGrpSpPr>
          <p:cNvPr id="15" name="Group 138"/>
          <p:cNvGrpSpPr/>
          <p:nvPr/>
        </p:nvGrpSpPr>
        <p:grpSpPr>
          <a:xfrm>
            <a:off x="5443349" y="2625836"/>
            <a:ext cx="585036" cy="433357"/>
            <a:chOff x="0" y="0"/>
            <a:chExt cx="745386" cy="679024"/>
          </a:xfrm>
        </p:grpSpPr>
        <p:sp>
          <p:nvSpPr>
            <p:cNvPr id="44" name="Shape 133"/>
            <p:cNvSpPr/>
            <p:nvPr/>
          </p:nvSpPr>
          <p:spPr>
            <a:xfrm>
              <a:off x="-1" y="-1"/>
              <a:ext cx="745387" cy="6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blipFill rotWithShape="1">
              <a:blip r:embed="rId4"/>
              <a:srcRect/>
              <a:tile tx="0" ty="0" sx="100000" sy="100000" flip="none" algn="tl"/>
            </a:blipFill>
            <a:ln w="25400" cap="flat">
              <a:solidFill>
                <a:srgbClr val="42719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45" name="Shape 134"/>
            <p:cNvSpPr/>
            <p:nvPr/>
          </p:nvSpPr>
          <p:spPr>
            <a:xfrm>
              <a:off x="417741" y="267030"/>
              <a:ext cx="262116" cy="23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3" y="5400"/>
                    <a:pt x="16200" y="7818"/>
                    <a:pt x="16200" y="10800"/>
                  </a:cubicBezTo>
                  <a:cubicBezTo>
                    <a:pt x="16200" y="13782"/>
                    <a:pt x="13783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80000">
                  <a:srgbClr val="FFFFFF"/>
                </a:gs>
                <a:gs pos="100000">
                  <a:srgbClr val="70AD47"/>
                </a:gs>
              </a:gsLst>
              <a:path path="circle">
                <a:fillToRect l="62278" t="119636" r="37721" b="-19636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46" name="Shape 135"/>
            <p:cNvSpPr/>
            <p:nvPr/>
          </p:nvSpPr>
          <p:spPr>
            <a:xfrm>
              <a:off x="73719" y="175477"/>
              <a:ext cx="262114" cy="23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3" y="5400"/>
                    <a:pt x="16200" y="7818"/>
                    <a:pt x="16200" y="10800"/>
                  </a:cubicBezTo>
                  <a:cubicBezTo>
                    <a:pt x="16200" y="13782"/>
                    <a:pt x="13783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80000">
                  <a:srgbClr val="FFFFFF"/>
                </a:gs>
                <a:gs pos="100000">
                  <a:srgbClr val="70AD47"/>
                </a:gs>
              </a:gsLst>
              <a:path path="circle">
                <a:fillToRect l="62278" t="119636" r="37721" b="-19636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47" name="Shape 136"/>
            <p:cNvSpPr/>
            <p:nvPr/>
          </p:nvSpPr>
          <p:spPr>
            <a:xfrm>
              <a:off x="294876" y="38147"/>
              <a:ext cx="262114" cy="23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3" y="5400"/>
                    <a:pt x="16200" y="7818"/>
                    <a:pt x="16200" y="10800"/>
                  </a:cubicBezTo>
                  <a:cubicBezTo>
                    <a:pt x="16200" y="13782"/>
                    <a:pt x="13783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80000">
                  <a:srgbClr val="FFFFFF"/>
                </a:gs>
                <a:gs pos="100000">
                  <a:srgbClr val="70AD47"/>
                </a:gs>
              </a:gsLst>
              <a:path path="circle">
                <a:fillToRect l="62278" t="119636" r="37721" b="-19636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48" name="Shape 137"/>
            <p:cNvSpPr/>
            <p:nvPr/>
          </p:nvSpPr>
          <p:spPr>
            <a:xfrm>
              <a:off x="188393" y="396730"/>
              <a:ext cx="262114" cy="236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3" y="5400"/>
                    <a:pt x="16200" y="7818"/>
                    <a:pt x="16200" y="10800"/>
                  </a:cubicBezTo>
                  <a:cubicBezTo>
                    <a:pt x="16200" y="13782"/>
                    <a:pt x="13783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80000">
                  <a:srgbClr val="FFFFFF"/>
                </a:gs>
                <a:gs pos="100000">
                  <a:srgbClr val="70AD47"/>
                </a:gs>
              </a:gsLst>
              <a:path path="circle">
                <a:fillToRect l="62278" t="119636" r="37721" b="-19636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</p:grpSp>
      <p:grpSp>
        <p:nvGrpSpPr>
          <p:cNvPr id="16" name="Group 144"/>
          <p:cNvGrpSpPr/>
          <p:nvPr/>
        </p:nvGrpSpPr>
        <p:grpSpPr>
          <a:xfrm>
            <a:off x="7575979" y="2145811"/>
            <a:ext cx="614940" cy="480288"/>
            <a:chOff x="-3" y="1"/>
            <a:chExt cx="783486" cy="752560"/>
          </a:xfrm>
        </p:grpSpPr>
        <p:sp>
          <p:nvSpPr>
            <p:cNvPr id="39" name="Shape 139"/>
            <p:cNvSpPr/>
            <p:nvPr/>
          </p:nvSpPr>
          <p:spPr>
            <a:xfrm>
              <a:off x="-3" y="1"/>
              <a:ext cx="783486" cy="7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blipFill rotWithShape="1">
              <a:blip r:embed="rId5"/>
              <a:srcRect/>
              <a:tile tx="0" ty="0" sx="100000" sy="100000" flip="none" algn="tl"/>
            </a:blipFill>
            <a:ln w="25400" cap="flat">
              <a:solidFill>
                <a:srgbClr val="42719B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40" name="Shape 140"/>
            <p:cNvSpPr/>
            <p:nvPr/>
          </p:nvSpPr>
          <p:spPr>
            <a:xfrm>
              <a:off x="387436" y="422785"/>
              <a:ext cx="215245" cy="202939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41" name="Shape 141"/>
            <p:cNvSpPr/>
            <p:nvPr/>
          </p:nvSpPr>
          <p:spPr>
            <a:xfrm>
              <a:off x="172193" y="109923"/>
              <a:ext cx="215246" cy="202940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42" name="Shape 142"/>
            <p:cNvSpPr/>
            <p:nvPr/>
          </p:nvSpPr>
          <p:spPr>
            <a:xfrm>
              <a:off x="111925" y="372050"/>
              <a:ext cx="215245" cy="202939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43" name="Shape 143"/>
            <p:cNvSpPr/>
            <p:nvPr/>
          </p:nvSpPr>
          <p:spPr>
            <a:xfrm>
              <a:off x="473533" y="186024"/>
              <a:ext cx="215245" cy="202940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</p:grpSp>
      <p:sp>
        <p:nvSpPr>
          <p:cNvPr id="17" name="Shape 145"/>
          <p:cNvSpPr/>
          <p:nvPr/>
        </p:nvSpPr>
        <p:spPr>
          <a:xfrm>
            <a:off x="8396840" y="2375995"/>
            <a:ext cx="1241056" cy="151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400"/>
                </a:moveTo>
                <a:lnTo>
                  <a:pt x="20529" y="5400"/>
                </a:lnTo>
                <a:lnTo>
                  <a:pt x="20529" y="0"/>
                </a:lnTo>
                <a:lnTo>
                  <a:pt x="21600" y="10800"/>
                </a:lnTo>
                <a:lnTo>
                  <a:pt x="20529" y="21600"/>
                </a:lnTo>
                <a:lnTo>
                  <a:pt x="20529" y="16200"/>
                </a:lnTo>
                <a:lnTo>
                  <a:pt x="0" y="16200"/>
                </a:lnTo>
                <a:lnTo>
                  <a:pt x="536" y="10800"/>
                </a:lnTo>
                <a:close/>
              </a:path>
            </a:pathLst>
          </a:custGeom>
          <a:gradFill flip="none" rotWithShape="1">
            <a:gsLst>
              <a:gs pos="1000">
                <a:srgbClr val="800000"/>
              </a:gs>
              <a:gs pos="100000">
                <a:srgbClr val="AFABAB"/>
              </a:gs>
            </a:gsLst>
            <a:lin ang="16200000" scaled="0"/>
          </a:gradFill>
          <a:ln w="25400" cap="flat">
            <a:solidFill>
              <a:srgbClr val="42719B"/>
            </a:solidFill>
            <a:prstDash val="solid"/>
            <a:bevel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121917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867"/>
          </a:p>
        </p:txBody>
      </p:sp>
      <p:grpSp>
        <p:nvGrpSpPr>
          <p:cNvPr id="18" name="Group 165"/>
          <p:cNvGrpSpPr/>
          <p:nvPr/>
        </p:nvGrpSpPr>
        <p:grpSpPr>
          <a:xfrm>
            <a:off x="9881878" y="1824015"/>
            <a:ext cx="863671" cy="1258304"/>
            <a:chOff x="-1" y="-2"/>
            <a:chExt cx="1100391" cy="1971633"/>
          </a:xfrm>
        </p:grpSpPr>
        <p:grpSp>
          <p:nvGrpSpPr>
            <p:cNvPr id="20" name="Group 149"/>
            <p:cNvGrpSpPr/>
            <p:nvPr/>
          </p:nvGrpSpPr>
          <p:grpSpPr>
            <a:xfrm>
              <a:off x="-2" y="-3"/>
              <a:ext cx="1080125" cy="1971635"/>
              <a:chOff x="0" y="0"/>
              <a:chExt cx="1080123" cy="1971633"/>
            </a:xfrm>
          </p:grpSpPr>
          <p:sp>
            <p:nvSpPr>
              <p:cNvPr id="36" name="Shape 146"/>
              <p:cNvSpPr/>
              <p:nvPr/>
            </p:nvSpPr>
            <p:spPr>
              <a:xfrm>
                <a:off x="334852" y="-1"/>
                <a:ext cx="120803" cy="449453"/>
              </a:xfrm>
              <a:prstGeom prst="rect">
                <a:avLst/>
              </a:prstGeom>
              <a:solidFill>
                <a:srgbClr val="FFD966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219170">
                  <a:def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67"/>
              </a:p>
            </p:txBody>
          </p:sp>
          <p:sp>
            <p:nvSpPr>
              <p:cNvPr id="37" name="Shape 147"/>
              <p:cNvSpPr/>
              <p:nvPr/>
            </p:nvSpPr>
            <p:spPr>
              <a:xfrm>
                <a:off x="595293" y="162572"/>
                <a:ext cx="122500" cy="312664"/>
              </a:xfrm>
              <a:prstGeom prst="rect">
                <a:avLst/>
              </a:prstGeom>
              <a:solidFill>
                <a:srgbClr val="FFD966"/>
              </a:solidFill>
              <a:ln w="12700" cap="flat">
                <a:solidFill>
                  <a:srgbClr val="42719B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219170">
                  <a:def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67"/>
              </a:p>
            </p:txBody>
          </p:sp>
          <p:sp>
            <p:nvSpPr>
              <p:cNvPr id="38" name="Shape 148"/>
              <p:cNvSpPr/>
              <p:nvPr/>
            </p:nvSpPr>
            <p:spPr>
              <a:xfrm>
                <a:off x="0" y="365788"/>
                <a:ext cx="1080124" cy="1605845"/>
              </a:xfrm>
              <a:prstGeom prst="roundRect">
                <a:avLst>
                  <a:gd name="adj" fmla="val 16667"/>
                </a:avLst>
              </a:prstGeom>
              <a:solidFill>
                <a:srgbClr val="99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1219170">
                  <a:defRPr sz="1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867"/>
              </a:p>
            </p:txBody>
          </p:sp>
        </p:grpSp>
        <p:sp>
          <p:nvSpPr>
            <p:cNvPr id="21" name="Shape 150"/>
            <p:cNvSpPr/>
            <p:nvPr/>
          </p:nvSpPr>
          <p:spPr>
            <a:xfrm>
              <a:off x="47364" y="358852"/>
              <a:ext cx="381123" cy="39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80000">
                  <a:srgbClr val="FFFFFF"/>
                </a:gs>
                <a:gs pos="100000">
                  <a:srgbClr val="70AD47"/>
                </a:gs>
              </a:gsLst>
              <a:path path="circle">
                <a:fillToRect l="62278" t="119636" r="37721" b="-19636"/>
              </a:path>
            </a:gra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22" name="Shape 151"/>
            <p:cNvSpPr/>
            <p:nvPr/>
          </p:nvSpPr>
          <p:spPr>
            <a:xfrm>
              <a:off x="719266" y="1062514"/>
              <a:ext cx="381125" cy="39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7242" y="12350"/>
                  </a:lnTo>
                  <a:lnTo>
                    <a:pt x="17242" y="9250"/>
                  </a:lnTo>
                  <a:close/>
                  <a:moveTo>
                    <a:pt x="18436" y="3163"/>
                  </a:moveTo>
                  <a:lnTo>
                    <a:pt x="16451" y="7341"/>
                  </a:lnTo>
                  <a:lnTo>
                    <a:pt x="14259" y="5149"/>
                  </a:lnTo>
                  <a:close/>
                  <a:moveTo>
                    <a:pt x="10800" y="0"/>
                  </a:moveTo>
                  <a:lnTo>
                    <a:pt x="12350" y="4358"/>
                  </a:lnTo>
                  <a:lnTo>
                    <a:pt x="9250" y="4358"/>
                  </a:lnTo>
                  <a:close/>
                  <a:moveTo>
                    <a:pt x="3163" y="3163"/>
                  </a:moveTo>
                  <a:lnTo>
                    <a:pt x="7341" y="5149"/>
                  </a:lnTo>
                  <a:lnTo>
                    <a:pt x="5149" y="7341"/>
                  </a:lnTo>
                  <a:close/>
                  <a:moveTo>
                    <a:pt x="0" y="10800"/>
                  </a:moveTo>
                  <a:lnTo>
                    <a:pt x="4358" y="9250"/>
                  </a:lnTo>
                  <a:lnTo>
                    <a:pt x="4358" y="12350"/>
                  </a:lnTo>
                  <a:close/>
                  <a:moveTo>
                    <a:pt x="3163" y="18436"/>
                  </a:moveTo>
                  <a:lnTo>
                    <a:pt x="5149" y="14259"/>
                  </a:lnTo>
                  <a:lnTo>
                    <a:pt x="7341" y="16451"/>
                  </a:lnTo>
                  <a:close/>
                  <a:moveTo>
                    <a:pt x="10800" y="21600"/>
                  </a:moveTo>
                  <a:lnTo>
                    <a:pt x="9250" y="17242"/>
                  </a:lnTo>
                  <a:lnTo>
                    <a:pt x="12350" y="17242"/>
                  </a:lnTo>
                  <a:close/>
                  <a:moveTo>
                    <a:pt x="18436" y="18436"/>
                  </a:moveTo>
                  <a:lnTo>
                    <a:pt x="14259" y="16451"/>
                  </a:lnTo>
                  <a:lnTo>
                    <a:pt x="16451" y="14259"/>
                  </a:lnTo>
                  <a:close/>
                  <a:moveTo>
                    <a:pt x="5400" y="10800"/>
                  </a:moveTo>
                  <a:cubicBezTo>
                    <a:pt x="5400" y="7818"/>
                    <a:pt x="7818" y="5400"/>
                    <a:pt x="10800" y="5400"/>
                  </a:cubicBezTo>
                  <a:cubicBezTo>
                    <a:pt x="13782" y="5400"/>
                    <a:pt x="16200" y="7818"/>
                    <a:pt x="16200" y="10800"/>
                  </a:cubicBezTo>
                  <a:cubicBezTo>
                    <a:pt x="16200" y="13782"/>
                    <a:pt x="13782" y="16200"/>
                    <a:pt x="10800" y="16200"/>
                  </a:cubicBezTo>
                  <a:cubicBezTo>
                    <a:pt x="7818" y="16200"/>
                    <a:pt x="5400" y="13782"/>
                    <a:pt x="5400" y="10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80000">
                  <a:srgbClr val="FFFFFF"/>
                </a:gs>
                <a:gs pos="100000">
                  <a:srgbClr val="70AD47"/>
                </a:gs>
              </a:gsLst>
              <a:path path="circle">
                <a:fillToRect l="62278" t="119636" r="37721" b="-19636"/>
              </a:path>
            </a:gradFill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23" name="Shape 152"/>
            <p:cNvSpPr/>
            <p:nvPr/>
          </p:nvSpPr>
          <p:spPr>
            <a:xfrm>
              <a:off x="342580" y="433579"/>
              <a:ext cx="236229" cy="222601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24" name="Shape 153"/>
            <p:cNvSpPr/>
            <p:nvPr/>
          </p:nvSpPr>
          <p:spPr>
            <a:xfrm>
              <a:off x="782131" y="585238"/>
              <a:ext cx="236230" cy="222603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25" name="Shape 154"/>
            <p:cNvSpPr/>
            <p:nvPr/>
          </p:nvSpPr>
          <p:spPr>
            <a:xfrm>
              <a:off x="554094" y="853045"/>
              <a:ext cx="236228" cy="222601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26" name="Shape 155"/>
            <p:cNvSpPr/>
            <p:nvPr/>
          </p:nvSpPr>
          <p:spPr>
            <a:xfrm>
              <a:off x="417631" y="712594"/>
              <a:ext cx="236229" cy="222601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27" name="Shape 156"/>
            <p:cNvSpPr/>
            <p:nvPr/>
          </p:nvSpPr>
          <p:spPr>
            <a:xfrm>
              <a:off x="673601" y="382844"/>
              <a:ext cx="236228" cy="222600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28" name="Shape 157"/>
            <p:cNvSpPr/>
            <p:nvPr/>
          </p:nvSpPr>
          <p:spPr>
            <a:xfrm>
              <a:off x="98626" y="968981"/>
              <a:ext cx="236228" cy="222600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29" name="Shape 158"/>
            <p:cNvSpPr/>
            <p:nvPr/>
          </p:nvSpPr>
          <p:spPr>
            <a:xfrm>
              <a:off x="141854" y="751780"/>
              <a:ext cx="236228" cy="222602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30" name="Shape 159"/>
            <p:cNvSpPr/>
            <p:nvPr/>
          </p:nvSpPr>
          <p:spPr>
            <a:xfrm>
              <a:off x="466061" y="1170666"/>
              <a:ext cx="236229" cy="222601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31" name="Shape 160"/>
            <p:cNvSpPr/>
            <p:nvPr/>
          </p:nvSpPr>
          <p:spPr>
            <a:xfrm>
              <a:off x="106355" y="1292000"/>
              <a:ext cx="236228" cy="222602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32" name="Shape 161"/>
            <p:cNvSpPr/>
            <p:nvPr/>
          </p:nvSpPr>
          <p:spPr>
            <a:xfrm>
              <a:off x="455652" y="1454683"/>
              <a:ext cx="236228" cy="222601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33" name="Shape 162"/>
            <p:cNvSpPr/>
            <p:nvPr/>
          </p:nvSpPr>
          <p:spPr>
            <a:xfrm>
              <a:off x="782129" y="1514599"/>
              <a:ext cx="236230" cy="222600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34" name="Shape 163"/>
            <p:cNvSpPr/>
            <p:nvPr/>
          </p:nvSpPr>
          <p:spPr>
            <a:xfrm>
              <a:off x="116268" y="1667246"/>
              <a:ext cx="236227" cy="222600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  <p:sp>
          <p:nvSpPr>
            <p:cNvPr id="35" name="Shape 164"/>
            <p:cNvSpPr/>
            <p:nvPr/>
          </p:nvSpPr>
          <p:spPr>
            <a:xfrm>
              <a:off x="542369" y="1703553"/>
              <a:ext cx="236228" cy="222601"/>
            </a:xfrm>
            <a:prstGeom prst="star12">
              <a:avLst>
                <a:gd name="adj" fmla="val 37500"/>
              </a:avLst>
            </a:prstGeom>
            <a:gradFill flip="none" rotWithShape="1">
              <a:gsLst>
                <a:gs pos="21000">
                  <a:srgbClr val="CC00FF"/>
                </a:gs>
                <a:gs pos="71000">
                  <a:srgbClr val="FFFF00"/>
                </a:gs>
              </a:gsLst>
              <a:path path="circle">
                <a:fillToRect l="-19636" t="62278" r="119636" b="37721"/>
              </a:path>
            </a:gra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1219170">
                <a:defRPr sz="1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67"/>
            </a:p>
          </p:txBody>
        </p:sp>
      </p:grpSp>
      <p:sp>
        <p:nvSpPr>
          <p:cNvPr id="19" name="Shape 166"/>
          <p:cNvSpPr/>
          <p:nvPr/>
        </p:nvSpPr>
        <p:spPr>
          <a:xfrm>
            <a:off x="7475319" y="2611055"/>
            <a:ext cx="2371643" cy="12618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3159" tIns="103159" rIns="103159" bIns="103159" numCol="1" anchor="t">
            <a:spAutoFit/>
          </a:bodyPr>
          <a:lstStyle/>
          <a:p>
            <a:pPr defTabSz="1219170">
              <a:lnSpc>
                <a:spcPct val="107000"/>
              </a:lnSpc>
              <a:spcBef>
                <a:spcPts val="1733"/>
              </a:spcBef>
              <a:defRPr sz="1800">
                <a:solidFill>
                  <a:srgbClr val="000000"/>
                </a:solidFill>
              </a:defRPr>
            </a:pPr>
            <a:r>
              <a:rPr lang="en-US" sz="2133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Depleted Fraction </a:t>
            </a:r>
            <a:r>
              <a:rPr lang="en-US" sz="2133" b="1" u="sng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R</a:t>
            </a:r>
            <a:r>
              <a:rPr sz="2133" b="1" u="sng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etains NK cells </a:t>
            </a:r>
            <a:r>
              <a:rPr sz="2133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and </a:t>
            </a:r>
            <a:r>
              <a:rPr sz="2133" b="1" u="sng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TCRγδ</a:t>
            </a:r>
            <a:r>
              <a:rPr sz="2133" b="1" u="sng" baseline="30781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+</a:t>
            </a:r>
            <a:r>
              <a:rPr sz="2133" dirty="0">
                <a:solidFill>
                  <a:srgbClr val="404040"/>
                </a:solidFill>
                <a:ea typeface="Calibri"/>
                <a:cs typeface="Calibri"/>
                <a:sym typeface="Calibri"/>
              </a:rPr>
              <a:t> T cells </a:t>
            </a:r>
          </a:p>
        </p:txBody>
      </p:sp>
      <p:pic>
        <p:nvPicPr>
          <p:cNvPr id="6" name="image6.png"/>
          <p:cNvPicPr/>
          <p:nvPr/>
        </p:nvPicPr>
        <p:blipFill>
          <a:blip r:embed="rId6">
            <a:extLst/>
          </a:blip>
          <a:srcRect t="27555" r="16789" b="17804"/>
          <a:stretch>
            <a:fillRect/>
          </a:stretch>
        </p:blipFill>
        <p:spPr>
          <a:xfrm>
            <a:off x="775467" y="1826342"/>
            <a:ext cx="1744248" cy="1241765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bevel/>
          </a:ln>
          <a:effectLst/>
        </p:spPr>
      </p:pic>
      <p:sp>
        <p:nvSpPr>
          <p:cNvPr id="62" name="Shape 104"/>
          <p:cNvSpPr/>
          <p:nvPr/>
        </p:nvSpPr>
        <p:spPr>
          <a:xfrm>
            <a:off x="10734360" y="1978675"/>
            <a:ext cx="1163248" cy="12618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03159" tIns="103159" rIns="103159" bIns="103159" numCol="1" anchor="t">
            <a:spAutoFit/>
          </a:bodyPr>
          <a:lstStyle>
            <a:lvl1pPr>
              <a:lnSpc>
                <a:spcPct val="107000"/>
              </a:lnSpc>
              <a:spcBef>
                <a:spcPts val="1300"/>
              </a:spcBef>
              <a:defRPr sz="23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133" dirty="0">
                <a:latin typeface="+mn-lt"/>
              </a:rPr>
              <a:t>Stem Cell Infusion</a:t>
            </a:r>
            <a:endParaRPr sz="2133" dirty="0">
              <a:latin typeface="+mn-lt"/>
            </a:endParaRPr>
          </a:p>
        </p:txBody>
      </p:sp>
      <p:pic>
        <p:nvPicPr>
          <p:cNvPr id="64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192395" y="6070862"/>
            <a:ext cx="174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 Olson MD PhD</a:t>
            </a:r>
            <a:endParaRPr lang="en-US" b="1" dirty="0"/>
          </a:p>
        </p:txBody>
      </p:sp>
      <p:pic>
        <p:nvPicPr>
          <p:cNvPr id="65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5680" y="4062220"/>
            <a:ext cx="4135529" cy="25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TCR</a:t>
            </a:r>
            <a:r>
              <a:rPr lang="en-US" sz="4000" b="1" dirty="0" err="1" smtClean="0">
                <a:latin typeface="Symbol" panose="05050102010706020507" pitchFamily="18" charset="2"/>
              </a:rPr>
              <a:t>ab</a:t>
            </a:r>
            <a:r>
              <a:rPr lang="en-US" sz="4000" b="1" dirty="0" smtClean="0"/>
              <a:t> depletion: PID Accrual to date: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N=19    M:F 18:1</a:t>
            </a:r>
          </a:p>
          <a:p>
            <a:pPr lvl="1"/>
            <a:r>
              <a:rPr lang="en-US" dirty="0" smtClean="0"/>
              <a:t>Caucasian: 10, Asian: 5, Hispanic: 3, African-American :1</a:t>
            </a:r>
          </a:p>
          <a:p>
            <a:r>
              <a:rPr lang="en-US" dirty="0" smtClean="0"/>
              <a:t>Diagnoses:  CGD (9), WAS (3),  DOCK8 (1 ),  ITK (1), IL10R (1), TTC7A* (1), GATA 2 (1), HLH (1), MAID (1)*</a:t>
            </a:r>
          </a:p>
          <a:p>
            <a:r>
              <a:rPr lang="en-US" dirty="0" smtClean="0"/>
              <a:t>Donors: </a:t>
            </a:r>
          </a:p>
          <a:p>
            <a:pPr lvl="1"/>
            <a:r>
              <a:rPr lang="en-US" dirty="0" smtClean="0"/>
              <a:t>URD 10/10:   8</a:t>
            </a:r>
          </a:p>
          <a:p>
            <a:pPr lvl="1"/>
            <a:r>
              <a:rPr lang="en-US" dirty="0" smtClean="0"/>
              <a:t>URD 9/10:     9</a:t>
            </a:r>
          </a:p>
          <a:p>
            <a:pPr lvl="1"/>
            <a:r>
              <a:rPr lang="en-US" dirty="0" err="1" smtClean="0"/>
              <a:t>Haplo</a:t>
            </a:r>
            <a:r>
              <a:rPr lang="en-US" dirty="0" smtClean="0"/>
              <a:t>:            2 **(expanded access)</a:t>
            </a:r>
          </a:p>
          <a:p>
            <a:r>
              <a:rPr lang="en-US" dirty="0" smtClean="0"/>
              <a:t>Cell Doses</a:t>
            </a:r>
          </a:p>
          <a:p>
            <a:pPr lvl="1"/>
            <a:r>
              <a:rPr lang="en-US" dirty="0" smtClean="0"/>
              <a:t>CD34+/kg:  Median 10 x 10</a:t>
            </a:r>
            <a:r>
              <a:rPr lang="en-US" baseline="30000" dirty="0" smtClean="0"/>
              <a:t>6/</a:t>
            </a:r>
            <a:r>
              <a:rPr lang="en-US" dirty="0" smtClean="0"/>
              <a:t>kg (4.86-16.3)</a:t>
            </a:r>
          </a:p>
          <a:p>
            <a:pPr lvl="1"/>
            <a:r>
              <a:rPr lang="en-US" dirty="0" err="1" smtClean="0"/>
              <a:t>TCR</a:t>
            </a:r>
            <a:r>
              <a:rPr lang="en-US" dirty="0" err="1" smtClean="0">
                <a:latin typeface="Symbol" panose="05050102010706020507" pitchFamily="18" charset="2"/>
              </a:rPr>
              <a:t>ab</a:t>
            </a:r>
            <a:r>
              <a:rPr lang="en-US" dirty="0" smtClean="0"/>
              <a:t>/kg:   Median 5.89 x 10</a:t>
            </a:r>
            <a:r>
              <a:rPr lang="en-US" baseline="30000" dirty="0" smtClean="0"/>
              <a:t>4</a:t>
            </a:r>
            <a:r>
              <a:rPr lang="en-US" dirty="0" smtClean="0"/>
              <a:t>/kg (0.8-10)</a:t>
            </a:r>
          </a:p>
          <a:p>
            <a:pPr lvl="1"/>
            <a:r>
              <a:rPr lang="en-US" dirty="0" err="1" smtClean="0"/>
              <a:t>TCR</a:t>
            </a:r>
            <a:r>
              <a:rPr lang="en-US" dirty="0" err="1" smtClean="0">
                <a:latin typeface="Symbol" panose="05050102010706020507" pitchFamily="18" charset="2"/>
              </a:rPr>
              <a:t>gd</a:t>
            </a:r>
            <a:r>
              <a:rPr lang="en-US" dirty="0" smtClean="0"/>
              <a:t>/kg:   Median 9.2 x 10</a:t>
            </a:r>
            <a:r>
              <a:rPr lang="en-US" baseline="30000" dirty="0" smtClean="0"/>
              <a:t>6</a:t>
            </a:r>
            <a:r>
              <a:rPr lang="en-US" dirty="0"/>
              <a:t> </a:t>
            </a:r>
            <a:r>
              <a:rPr lang="en-US" dirty="0" smtClean="0"/>
              <a:t> (0.63-47.8)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2159" y="174172"/>
            <a:ext cx="1277032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4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PID: Engraftment and GVHD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151472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Thiotepa</a:t>
            </a:r>
            <a:r>
              <a:rPr lang="en-US" dirty="0" smtClean="0"/>
              <a:t>: 8/17  (47%)</a:t>
            </a:r>
          </a:p>
          <a:p>
            <a:r>
              <a:rPr lang="en-US" dirty="0" smtClean="0"/>
              <a:t>Expanded access (</a:t>
            </a:r>
            <a:r>
              <a:rPr lang="en-US" dirty="0" err="1" smtClean="0"/>
              <a:t>haplo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TTC7A: </a:t>
            </a:r>
            <a:r>
              <a:rPr lang="en-US" dirty="0" err="1" smtClean="0"/>
              <a:t>Busulfan</a:t>
            </a:r>
            <a:r>
              <a:rPr lang="en-US" dirty="0" smtClean="0"/>
              <a:t>/</a:t>
            </a:r>
            <a:r>
              <a:rPr lang="en-US" dirty="0" err="1" smtClean="0"/>
              <a:t>fludarabine</a:t>
            </a:r>
            <a:r>
              <a:rPr lang="en-US" dirty="0" smtClean="0"/>
              <a:t>/ATG</a:t>
            </a:r>
          </a:p>
          <a:p>
            <a:pPr lvl="1"/>
            <a:r>
              <a:rPr lang="en-US" dirty="0" err="1" smtClean="0"/>
              <a:t>Moesin</a:t>
            </a:r>
            <a:r>
              <a:rPr lang="en-US" dirty="0" smtClean="0"/>
              <a:t>: </a:t>
            </a:r>
            <a:r>
              <a:rPr lang="en-US" dirty="0" err="1" smtClean="0"/>
              <a:t>Melphalan</a:t>
            </a:r>
            <a:r>
              <a:rPr lang="en-US" dirty="0" smtClean="0"/>
              <a:t>, </a:t>
            </a:r>
            <a:r>
              <a:rPr lang="en-US" dirty="0" err="1" smtClean="0"/>
              <a:t>thiotepa</a:t>
            </a:r>
            <a:r>
              <a:rPr lang="en-US" dirty="0" smtClean="0"/>
              <a:t>, </a:t>
            </a:r>
            <a:r>
              <a:rPr lang="en-US" dirty="0" err="1" smtClean="0"/>
              <a:t>fludarabine</a:t>
            </a:r>
            <a:r>
              <a:rPr lang="en-US" dirty="0" smtClean="0"/>
              <a:t>, ATG (2</a:t>
            </a:r>
            <a:r>
              <a:rPr lang="en-US" baseline="30000" dirty="0" smtClean="0"/>
              <a:t>nd</a:t>
            </a:r>
            <a:r>
              <a:rPr lang="en-US" dirty="0" smtClean="0"/>
              <a:t> transplant)</a:t>
            </a:r>
          </a:p>
          <a:p>
            <a:r>
              <a:rPr lang="en-US" dirty="0" smtClean="0"/>
              <a:t>ANC (200)- Median, 12 days (10-16)</a:t>
            </a:r>
          </a:p>
          <a:p>
            <a:r>
              <a:rPr lang="en-US" dirty="0" smtClean="0"/>
              <a:t>Platelets- Median 15 days (13-17)</a:t>
            </a:r>
          </a:p>
          <a:p>
            <a:r>
              <a:rPr lang="en-US" dirty="0" smtClean="0"/>
              <a:t>Primary graft failure:  1- CGD</a:t>
            </a:r>
          </a:p>
          <a:p>
            <a:pPr lvl="1"/>
            <a:r>
              <a:rPr lang="en-US" dirty="0" smtClean="0"/>
              <a:t>Successful second transplant with different URD and CD3+ depletion</a:t>
            </a:r>
          </a:p>
          <a:p>
            <a:r>
              <a:rPr lang="en-US" dirty="0" smtClean="0"/>
              <a:t>17 patients- &gt;1 month   </a:t>
            </a:r>
          </a:p>
          <a:p>
            <a:pPr lvl="1"/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2159" y="174172"/>
            <a:ext cx="1277032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98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SCID </a:t>
            </a:r>
          </a:p>
          <a:p>
            <a:pPr lvl="1"/>
            <a:r>
              <a:rPr lang="en-US" dirty="0" smtClean="0"/>
              <a:t>Newborn Screening</a:t>
            </a:r>
          </a:p>
          <a:p>
            <a:pPr lvl="1"/>
            <a:r>
              <a:rPr lang="en-US" dirty="0" smtClean="0"/>
              <a:t>Transplant controversies</a:t>
            </a:r>
          </a:p>
          <a:p>
            <a:r>
              <a:rPr lang="en-US" dirty="0" smtClean="0"/>
              <a:t>Other PIDs</a:t>
            </a:r>
          </a:p>
          <a:p>
            <a:r>
              <a:rPr lang="en-US" dirty="0" smtClean="0"/>
              <a:t>HSCT Considerations and new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methods</a:t>
            </a:r>
          </a:p>
          <a:p>
            <a:r>
              <a:rPr lang="en-US" dirty="0" smtClean="0"/>
              <a:t>Gene therapy SCT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358" y="1798058"/>
            <a:ext cx="6096528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Chimerism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Median follow up: 8 months (1-24+)</a:t>
            </a:r>
          </a:p>
          <a:p>
            <a:r>
              <a:rPr lang="en-US" dirty="0" smtClean="0"/>
              <a:t>60 days</a:t>
            </a:r>
          </a:p>
          <a:p>
            <a:pPr lvl="1"/>
            <a:r>
              <a:rPr lang="en-US" dirty="0" smtClean="0"/>
              <a:t>CD3+:       86% median (1-100)</a:t>
            </a:r>
          </a:p>
          <a:p>
            <a:pPr lvl="1"/>
            <a:r>
              <a:rPr lang="en-US" dirty="0" smtClean="0"/>
              <a:t>Myeloid: 100%</a:t>
            </a:r>
          </a:p>
          <a:p>
            <a:r>
              <a:rPr lang="en-US" dirty="0" smtClean="0"/>
              <a:t>One year (n=14): </a:t>
            </a:r>
          </a:p>
          <a:p>
            <a:pPr lvl="1"/>
            <a:r>
              <a:rPr lang="en-US" dirty="0" smtClean="0"/>
              <a:t>CD3+ :       93% (38-95)</a:t>
            </a:r>
          </a:p>
          <a:p>
            <a:pPr lvl="1"/>
            <a:r>
              <a:rPr lang="en-US" dirty="0" smtClean="0"/>
              <a:t>Myeloid:   100%</a:t>
            </a:r>
          </a:p>
          <a:p>
            <a:pPr lvl="1"/>
            <a:r>
              <a:rPr lang="en-US" dirty="0" smtClean="0"/>
              <a:t>Overall:     98% (87-99)</a:t>
            </a:r>
          </a:p>
          <a:p>
            <a:r>
              <a:rPr lang="en-US" dirty="0" smtClean="0"/>
              <a:t>CGD:  DHR normal at 30 days</a:t>
            </a:r>
          </a:p>
          <a:p>
            <a:pPr lvl="1"/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2159" y="174172"/>
            <a:ext cx="1277032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38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Complications (n=17)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GVHD:  1 (skin, gut)—chronic—resolved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16 discontinued MMF at day +45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2 discontinued &lt;day 30</a:t>
            </a:r>
          </a:p>
          <a:p>
            <a:r>
              <a:rPr lang="en-US" dirty="0" smtClean="0"/>
              <a:t>CMV reactivation: 3/17 (17.6%)</a:t>
            </a:r>
          </a:p>
          <a:p>
            <a:r>
              <a:rPr lang="en-US" b="1" dirty="0" smtClean="0"/>
              <a:t>BK cystitis: 6/17 (35%)</a:t>
            </a:r>
          </a:p>
          <a:p>
            <a:r>
              <a:rPr lang="en-US" dirty="0" smtClean="0"/>
              <a:t>VOD: 2</a:t>
            </a:r>
          </a:p>
          <a:p>
            <a:r>
              <a:rPr lang="en-US" dirty="0" smtClean="0"/>
              <a:t>Mortality:</a:t>
            </a:r>
          </a:p>
          <a:p>
            <a:pPr lvl="1"/>
            <a:r>
              <a:rPr lang="en-US" dirty="0" smtClean="0"/>
              <a:t>XCGD- </a:t>
            </a:r>
            <a:r>
              <a:rPr lang="en-US" dirty="0" err="1" smtClean="0"/>
              <a:t>Rhizopus</a:t>
            </a:r>
            <a:r>
              <a:rPr lang="en-US" dirty="0" smtClean="0"/>
              <a:t>, parainfluenza d+55</a:t>
            </a:r>
          </a:p>
          <a:p>
            <a:pPr lvl="1"/>
            <a:r>
              <a:rPr lang="en-US" dirty="0" smtClean="0"/>
              <a:t>XCGD*- </a:t>
            </a:r>
            <a:r>
              <a:rPr lang="en-US" dirty="0" err="1" smtClean="0"/>
              <a:t>Burkholderia</a:t>
            </a:r>
            <a:r>
              <a:rPr lang="en-US" dirty="0" smtClean="0"/>
              <a:t> d+21</a:t>
            </a:r>
          </a:p>
          <a:p>
            <a:pPr lvl="1"/>
            <a:r>
              <a:rPr lang="en-US" dirty="0" smtClean="0"/>
              <a:t>MAID  (2</a:t>
            </a:r>
            <a:r>
              <a:rPr lang="en-US" baseline="30000" dirty="0" smtClean="0"/>
              <a:t>nd</a:t>
            </a:r>
            <a:r>
              <a:rPr lang="en-US" dirty="0" smtClean="0"/>
              <a:t> transplant)- ARDS d+115</a:t>
            </a:r>
          </a:p>
          <a:p>
            <a:pPr lvl="1"/>
            <a:r>
              <a:rPr lang="en-US" dirty="0" err="1" smtClean="0"/>
              <a:t>Paraflu</a:t>
            </a:r>
            <a:r>
              <a:rPr lang="en-US" dirty="0" smtClean="0"/>
              <a:t>/adeno- ARDS/</a:t>
            </a:r>
            <a:r>
              <a:rPr lang="en-US" dirty="0" err="1" smtClean="0"/>
              <a:t>pulm</a:t>
            </a:r>
            <a:r>
              <a:rPr lang="en-US" dirty="0" smtClean="0"/>
              <a:t> hemorrhage d+51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2159" y="174172"/>
            <a:ext cx="1277032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8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344" y="-24752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PID: </a:t>
            </a:r>
            <a:r>
              <a:rPr lang="en-US" sz="3200" b="1" dirty="0"/>
              <a:t>Immune Reconstitution after </a:t>
            </a:r>
            <a:r>
              <a:rPr lang="en-US" sz="3200" b="1" dirty="0" err="1"/>
              <a:t>TCR</a:t>
            </a:r>
            <a:r>
              <a:rPr lang="en-US" sz="3200" b="1" dirty="0" err="1">
                <a:latin typeface="Symbol" panose="05050102010706020507" pitchFamily="18" charset="2"/>
              </a:rPr>
              <a:t>ab</a:t>
            </a:r>
            <a:r>
              <a:rPr lang="en-US" sz="3200" b="1" dirty="0"/>
              <a:t>/CD19 depletion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33856" y="888335"/>
          <a:ext cx="9957816" cy="5066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9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56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mo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6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mo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8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mo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12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</a:rPr>
                        <a:t>mo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CD3+ T cells/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98.5 (3-674)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265 (31-726)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532 (72-1191)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1188 (396-1764)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CD4+ T cells/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44 (0-71)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136 (20-343)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278 (47-811)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504 (275-1205)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CD8+ T cells/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23 (2-598)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80 (9-437)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213 (8-784)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330 (118-1005)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CD4+/CD45RA+ T cells/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7 (0-30)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48 (1-81)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108 (3-512)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262 (2-913)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CD3-/CD16+ &amp;/or 56+ cells/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222 (106-595)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311 (46-513)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223 (125-483)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298 (170-634)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CD19+ B cells/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 (0-954)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356 (0-741)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509 (1-1141)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448 (47-1757)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CD19+/CD27+/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IgD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- B cells/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0 (0-7)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 (0-16)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6 (0-40)</a:t>
                      </a:r>
                      <a:endParaRPr lang="en-US" sz="18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 (0-57)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4792" y="6007608"/>
            <a:ext cx="39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7/10 surviving patients are off IVIG at median 4 months (3-8)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357616" y="6284607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Danielle Arnold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Cannot compare apples to oranges…</a:t>
            </a:r>
          </a:p>
          <a:p>
            <a:pPr lvl="1" eaLnBrk="1" hangingPunct="1"/>
            <a:r>
              <a:rPr lang="en-US" altLang="en-US" dirty="0"/>
              <a:t>Comparing different genetic types of SCID-</a:t>
            </a:r>
          </a:p>
          <a:p>
            <a:pPr lvl="2" eaLnBrk="1" hangingPunct="1"/>
            <a:r>
              <a:rPr lang="en-US" altLang="en-US" sz="2400" dirty="0" smtClean="0"/>
              <a:t>US vs Europe: ADA and cytokine dependent survival 80% vs 60% in Europe</a:t>
            </a:r>
          </a:p>
          <a:p>
            <a:pPr lvl="2" eaLnBrk="1" hangingPunct="1"/>
            <a:r>
              <a:rPr lang="en-US" altLang="en-US" sz="2400" dirty="0" smtClean="0"/>
              <a:t>Duke vs CHOP:  Majority XSCID vs </a:t>
            </a:r>
            <a:r>
              <a:rPr lang="en-US" altLang="en-US" sz="2400" dirty="0" err="1" smtClean="0"/>
              <a:t>ILRdef</a:t>
            </a:r>
            <a:r>
              <a:rPr lang="en-US" altLang="en-US" sz="2400" dirty="0" smtClean="0"/>
              <a:t> SCID</a:t>
            </a:r>
          </a:p>
          <a:p>
            <a:pPr eaLnBrk="1" hangingPunct="1"/>
            <a:r>
              <a:rPr lang="en-US" altLang="en-US" sz="2400" dirty="0"/>
              <a:t>Overall survival vs quality of immune reconstitution</a:t>
            </a:r>
          </a:p>
          <a:p>
            <a:pPr lvl="1" eaLnBrk="1" hangingPunct="1"/>
            <a:r>
              <a:rPr lang="en-US" altLang="en-US" dirty="0"/>
              <a:t>T cell engraftment only?</a:t>
            </a:r>
          </a:p>
          <a:p>
            <a:pPr lvl="1" eaLnBrk="1" hangingPunct="1"/>
            <a:r>
              <a:rPr lang="en-US" altLang="en-US" dirty="0"/>
              <a:t>Mixed </a:t>
            </a:r>
            <a:r>
              <a:rPr lang="en-US" altLang="en-US" dirty="0" err="1"/>
              <a:t>chimerism</a:t>
            </a:r>
            <a:r>
              <a:rPr lang="en-US" altLang="en-US" dirty="0"/>
              <a:t> with B, T cell engraftment?</a:t>
            </a:r>
          </a:p>
          <a:p>
            <a:pPr eaLnBrk="1" hangingPunct="1"/>
            <a:r>
              <a:rPr lang="en-US" altLang="en-US" sz="2400" dirty="0"/>
              <a:t>GVHD</a:t>
            </a:r>
          </a:p>
          <a:p>
            <a:pPr eaLnBrk="1" hangingPunct="1"/>
            <a:r>
              <a:rPr lang="en-US" altLang="en-US" sz="2400" dirty="0"/>
              <a:t>Quality of </a:t>
            </a:r>
            <a:r>
              <a:rPr lang="en-US" altLang="en-US" sz="2400" dirty="0" smtClean="0"/>
              <a:t>life</a:t>
            </a:r>
          </a:p>
          <a:p>
            <a:pPr eaLnBrk="1" hangingPunct="1"/>
            <a:r>
              <a:rPr lang="en-US" altLang="en-US" sz="2400" dirty="0" smtClean="0"/>
              <a:t>Neurocognitive outcomes</a:t>
            </a:r>
            <a:endParaRPr lang="en-US" altLang="en-US" sz="2400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/>
              <a:t>Outcomes:</a:t>
            </a:r>
            <a:br>
              <a:rPr lang="en-US" sz="4000" b="1" dirty="0"/>
            </a:br>
            <a:r>
              <a:rPr lang="en-US" sz="4000" b="1" dirty="0"/>
              <a:t>What constitutes success?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26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876" y="320157"/>
            <a:ext cx="9550925" cy="10202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Immunology/BMT Collaboration: Joint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Immunologist evaluation of babies identified by newborn screening or infection</a:t>
            </a:r>
          </a:p>
          <a:p>
            <a:pPr lvl="1"/>
            <a:r>
              <a:rPr lang="en-US" dirty="0" smtClean="0"/>
              <a:t>Lymphocyte phenotyping</a:t>
            </a:r>
          </a:p>
          <a:p>
            <a:pPr lvl="1"/>
            <a:r>
              <a:rPr lang="en-US" dirty="0" smtClean="0"/>
              <a:t>Infection assessment </a:t>
            </a:r>
          </a:p>
          <a:p>
            <a:pPr lvl="1"/>
            <a:r>
              <a:rPr lang="en-US" dirty="0" smtClean="0"/>
              <a:t>Counseling of family </a:t>
            </a:r>
          </a:p>
          <a:p>
            <a:pPr lvl="1"/>
            <a:r>
              <a:rPr lang="en-US" dirty="0" smtClean="0"/>
              <a:t>Genetic testing</a:t>
            </a:r>
          </a:p>
          <a:p>
            <a:r>
              <a:rPr lang="en-US" dirty="0" smtClean="0"/>
              <a:t>HLA typing of baby, sibs, parents                 Unrelated donor search if no match</a:t>
            </a:r>
          </a:p>
          <a:p>
            <a:r>
              <a:rPr lang="en-US" dirty="0" smtClean="0"/>
              <a:t>Prophylaxis started</a:t>
            </a:r>
          </a:p>
          <a:p>
            <a:pPr lvl="1"/>
            <a:r>
              <a:rPr lang="en-US" dirty="0" smtClean="0"/>
              <a:t>Bactrim</a:t>
            </a:r>
          </a:p>
          <a:p>
            <a:pPr lvl="1"/>
            <a:r>
              <a:rPr lang="en-US" dirty="0" smtClean="0"/>
              <a:t>Fluconazole</a:t>
            </a:r>
          </a:p>
          <a:p>
            <a:pPr lvl="1"/>
            <a:r>
              <a:rPr lang="en-US" dirty="0" smtClean="0"/>
              <a:t>Acyclovir</a:t>
            </a:r>
          </a:p>
          <a:p>
            <a:pPr lvl="1"/>
            <a:r>
              <a:rPr lang="en-US" dirty="0" smtClean="0"/>
              <a:t>Immunoglobulin</a:t>
            </a:r>
          </a:p>
          <a:p>
            <a:r>
              <a:rPr lang="en-US" dirty="0" smtClean="0"/>
              <a:t>Joint BMT-Immunology meeting</a:t>
            </a:r>
          </a:p>
          <a:p>
            <a:r>
              <a:rPr lang="en-US" dirty="0" smtClean="0"/>
              <a:t>Joint follow-up post HSCT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333419" y="32027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88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 Therapy for PIDs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ADA SCID</a:t>
            </a:r>
          </a:p>
          <a:p>
            <a:r>
              <a:rPr lang="en-US" dirty="0" smtClean="0"/>
              <a:t>SCID-X1</a:t>
            </a:r>
          </a:p>
          <a:p>
            <a:r>
              <a:rPr lang="en-US" dirty="0" smtClean="0"/>
              <a:t>CGD</a:t>
            </a:r>
          </a:p>
          <a:p>
            <a:r>
              <a:rPr lang="en-US" dirty="0" smtClean="0"/>
              <a:t>WAS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Must have genetic diagnosis</a:t>
            </a:r>
          </a:p>
          <a:p>
            <a:r>
              <a:rPr lang="en-US" dirty="0" smtClean="0"/>
              <a:t>Autologous: collection of patient bone marrow/PSCs</a:t>
            </a:r>
          </a:p>
          <a:p>
            <a:r>
              <a:rPr lang="en-US" dirty="0" smtClean="0"/>
              <a:t>Lentivirus vector</a:t>
            </a:r>
          </a:p>
          <a:p>
            <a:r>
              <a:rPr lang="en-US" dirty="0" err="1" smtClean="0"/>
              <a:t>Busulfan</a:t>
            </a:r>
            <a:r>
              <a:rPr lang="en-US" dirty="0" smtClean="0"/>
              <a:t> (space maker) conditioning only</a:t>
            </a:r>
          </a:p>
          <a:p>
            <a:r>
              <a:rPr lang="en-US" dirty="0" smtClean="0"/>
              <a:t>Varying degrees of correction</a:t>
            </a:r>
          </a:p>
          <a:p>
            <a:r>
              <a:rPr lang="en-US" dirty="0" smtClean="0"/>
              <a:t>?Longevity</a:t>
            </a:r>
          </a:p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04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Gene Therapy- Gene Addition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905000"/>
            <a:ext cx="8229600" cy="2993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639633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Kohn and </a:t>
            </a:r>
            <a:r>
              <a:rPr lang="en-US" dirty="0" err="1"/>
              <a:t>Kuo</a:t>
            </a:r>
            <a:r>
              <a:rPr lang="en-US" dirty="0"/>
              <a:t>, JACI 2017</a:t>
            </a:r>
          </a:p>
        </p:txBody>
      </p:sp>
    </p:spTree>
    <p:extLst>
      <p:ext uri="{BB962C8B-B14F-4D97-AF65-F5344CB8AC3E}">
        <p14:creationId xmlns:p14="http://schemas.microsoft.com/office/powerpoint/2010/main" val="2186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LV Gene Therapy for ADA SCID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US trial 2013-2016</a:t>
            </a:r>
          </a:p>
          <a:p>
            <a:pPr lvl="1"/>
            <a:r>
              <a:rPr lang="en-US" dirty="0"/>
              <a:t>20 patients</a:t>
            </a:r>
          </a:p>
          <a:p>
            <a:r>
              <a:rPr lang="en-US" dirty="0"/>
              <a:t>UK trial 2012-2015</a:t>
            </a:r>
          </a:p>
          <a:p>
            <a:pPr lvl="1"/>
            <a:r>
              <a:rPr lang="en-US" dirty="0"/>
              <a:t>10 patients</a:t>
            </a:r>
          </a:p>
          <a:p>
            <a:r>
              <a:rPr lang="en-US" dirty="0"/>
              <a:t>At 2 years post-</a:t>
            </a:r>
            <a:r>
              <a:rPr lang="en-US" dirty="0" err="1"/>
              <a:t>tx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high levels of gene marking present in PBMC</a:t>
            </a:r>
          </a:p>
          <a:p>
            <a:pPr lvl="1"/>
            <a:r>
              <a:rPr lang="en-US" dirty="0"/>
              <a:t>Normalization of CD3 and CD19 cell counts in 100%, </a:t>
            </a:r>
          </a:p>
          <a:p>
            <a:pPr lvl="1"/>
            <a:r>
              <a:rPr lang="en-US" dirty="0"/>
              <a:t>18/20 US patients are off immunoglobulin replacement</a:t>
            </a:r>
          </a:p>
          <a:p>
            <a:pPr lvl="1"/>
            <a:r>
              <a:rPr lang="en-US" dirty="0"/>
              <a:t>All patients off enzyme replacement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01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2362200"/>
            <a:ext cx="3962400" cy="2667000"/>
          </a:xfrm>
        </p:spPr>
        <p:txBody>
          <a:bodyPr/>
          <a:lstStyle/>
          <a:p>
            <a:pPr eaLnBrk="1" hangingPunct="1">
              <a:buSzPct val="150000"/>
            </a:pPr>
            <a:r>
              <a:rPr lang="en-US" altLang="en-US" sz="2000">
                <a:latin typeface="Arial Narrow" panose="020B0606020202030204" pitchFamily="34" charset="0"/>
              </a:rPr>
              <a:t>Learn more about inherited disorders of the immune system including newborn screening</a:t>
            </a:r>
          </a:p>
          <a:p>
            <a:pPr eaLnBrk="1" hangingPunct="1">
              <a:buSzPct val="150000"/>
            </a:pPr>
            <a:r>
              <a:rPr lang="en-US" altLang="en-US" sz="2000">
                <a:latin typeface="Arial Narrow" panose="020B0606020202030204" pitchFamily="34" charset="0"/>
              </a:rPr>
              <a:t>Quickly connect with experts in a PIDTC center in your area who diagnose and treat inherited immune disorders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6096000" y="23622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altLang="en-US" sz="2000">
                <a:latin typeface="Arial Narrow" panose="020B0606020202030204" pitchFamily="34" charset="0"/>
              </a:rPr>
              <a:t>Learn about treatment options and new research studies for patients with these diseases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altLang="en-US" sz="2000">
                <a:latin typeface="Arial Narrow" panose="020B0606020202030204" pitchFamily="34" charset="0"/>
              </a:rPr>
              <a:t>Help answer questions your physician may have about immune disorders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150000"/>
              <a:buFontTx/>
              <a:buChar char="•"/>
            </a:pPr>
            <a:r>
              <a:rPr lang="en-US" altLang="en-US" sz="2000">
                <a:latin typeface="Arial Narrow" panose="020B0606020202030204" pitchFamily="34" charset="0"/>
              </a:rPr>
              <a:t>Connect with patient support groups</a:t>
            </a:r>
          </a:p>
        </p:txBody>
      </p:sp>
      <p:pic>
        <p:nvPicPr>
          <p:cNvPr id="58372" name="Picture 5" descr="Primary Immune Deficiency Treatment Consortium. You Can Help Move Research For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685800"/>
            <a:ext cx="66579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2133600" y="152401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i="1">
                <a:latin typeface="Calibri" panose="020F0502020204030204" pitchFamily="34" charset="0"/>
              </a:rPr>
              <a:t>http://rarediseasesnetwork.epi.usf.edu/PIDTC/index.htm</a:t>
            </a:r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724401"/>
            <a:ext cx="75326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Cellular Therapy &amp; Transplant Section </a:t>
            </a:r>
            <a:br>
              <a:rPr lang="en-US" b="1" dirty="0" smtClean="0"/>
            </a:br>
            <a:r>
              <a:rPr lang="en-US" b="1" dirty="0" smtClean="0"/>
              <a:t>Team 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011680"/>
            <a:ext cx="5157787" cy="41779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Program Manager: Trish Hankins RN</a:t>
            </a:r>
          </a:p>
          <a:p>
            <a:r>
              <a:rPr lang="en-US" dirty="0" smtClean="0"/>
              <a:t>Cell and Gene Therapy Lab</a:t>
            </a:r>
          </a:p>
          <a:p>
            <a:pPr lvl="1"/>
            <a:r>
              <a:rPr lang="en-US" dirty="0" smtClean="0"/>
              <a:t>Yongping Wang MD PhD, Director</a:t>
            </a:r>
          </a:p>
          <a:p>
            <a:pPr lvl="1"/>
            <a:r>
              <a:rPr lang="en-US" dirty="0" smtClean="0"/>
              <a:t>Stephan </a:t>
            </a:r>
            <a:r>
              <a:rPr lang="en-US" dirty="0" err="1" smtClean="0"/>
              <a:t>Kadauke</a:t>
            </a:r>
            <a:r>
              <a:rPr lang="en-US" dirty="0" smtClean="0"/>
              <a:t> MD PhD, </a:t>
            </a:r>
            <a:r>
              <a:rPr lang="en-US" dirty="0" err="1" smtClean="0"/>
              <a:t>Asst</a:t>
            </a:r>
            <a:r>
              <a:rPr lang="en-US" dirty="0" smtClean="0"/>
              <a:t> Director</a:t>
            </a:r>
          </a:p>
          <a:p>
            <a:r>
              <a:rPr lang="en-US" dirty="0" err="1" smtClean="0"/>
              <a:t>Immunogenetics</a:t>
            </a:r>
            <a:r>
              <a:rPr lang="en-US" dirty="0" smtClean="0"/>
              <a:t> Lab</a:t>
            </a:r>
          </a:p>
          <a:p>
            <a:pPr lvl="1"/>
            <a:r>
              <a:rPr lang="en-US" dirty="0" smtClean="0"/>
              <a:t>Dmitri Monos PhD, Director</a:t>
            </a:r>
          </a:p>
          <a:p>
            <a:r>
              <a:rPr lang="en-US" dirty="0" smtClean="0"/>
              <a:t>Coordinators: Megan Atkinson, Jocelyn Beale</a:t>
            </a:r>
          </a:p>
          <a:p>
            <a:r>
              <a:rPr lang="en-US" dirty="0" smtClean="0"/>
              <a:t>Nurse Practitioners: Laura Smith, Kim </a:t>
            </a:r>
            <a:r>
              <a:rPr lang="en-US" dirty="0" err="1" smtClean="0"/>
              <a:t>Venella</a:t>
            </a:r>
            <a:r>
              <a:rPr lang="en-US" dirty="0" smtClean="0"/>
              <a:t>, Erica Wyche, Anne Wohlschlaeger, Ellen Levy</a:t>
            </a:r>
          </a:p>
          <a:p>
            <a:r>
              <a:rPr lang="en-US" dirty="0" smtClean="0"/>
              <a:t>Fertility preservation: Jill Ginsberg M.D.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11680"/>
            <a:ext cx="5183188" cy="41779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BMT-Immunology: Jen Heimall MD, Coordinator: Houston Roberson, Fellow: Danielle Arnold MD</a:t>
            </a:r>
          </a:p>
          <a:p>
            <a:r>
              <a:rPr lang="en-US" dirty="0" smtClean="0"/>
              <a:t>BMT doctors</a:t>
            </a:r>
          </a:p>
          <a:p>
            <a:r>
              <a:rPr lang="en-US" b="1" dirty="0" smtClean="0"/>
              <a:t>Research Coordinators!!</a:t>
            </a:r>
          </a:p>
          <a:p>
            <a:pPr lvl="1"/>
            <a:r>
              <a:rPr lang="en-US" dirty="0" smtClean="0"/>
              <a:t>Barbara </a:t>
            </a:r>
            <a:r>
              <a:rPr lang="en-US" dirty="0" err="1" smtClean="0"/>
              <a:t>McGlynn</a:t>
            </a:r>
            <a:r>
              <a:rPr lang="en-US" dirty="0" smtClean="0"/>
              <a:t> RN</a:t>
            </a:r>
          </a:p>
          <a:p>
            <a:pPr lvl="1"/>
            <a:r>
              <a:rPr lang="en-US" dirty="0" smtClean="0"/>
              <a:t>Margie Tartaglione RN</a:t>
            </a:r>
          </a:p>
          <a:p>
            <a:pPr marL="457200" lvl="1" indent="0">
              <a:buNone/>
            </a:pPr>
            <a:r>
              <a:rPr lang="en-US" b="1" i="1" dirty="0" smtClean="0"/>
              <a:t>These protocols require:</a:t>
            </a:r>
          </a:p>
          <a:p>
            <a:pPr marL="457200" lvl="1" indent="0">
              <a:buNone/>
            </a:pPr>
            <a:r>
              <a:rPr lang="en-US" b="1" i="1" dirty="0" smtClean="0"/>
              <a:t>Submission to FDA for INDs, cost recovery analyses, PPRC and IRB approvals</a:t>
            </a:r>
            <a:endParaRPr lang="en-US" b="1" i="1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2159" y="174172"/>
            <a:ext cx="1277032" cy="93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7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TYPE</a:t>
            </a:r>
            <a:r>
              <a:rPr lang="en-US" altLang="en-US" dirty="0" smtClean="0"/>
              <a:t> of IMMUNODEFICIENCY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SCID- what type??</a:t>
            </a:r>
          </a:p>
          <a:p>
            <a:pPr lvl="2" eaLnBrk="1" hangingPunct="1"/>
            <a:r>
              <a:rPr lang="en-US" altLang="en-US" dirty="0" smtClean="0"/>
              <a:t>NK cells present?</a:t>
            </a:r>
          </a:p>
          <a:p>
            <a:pPr lvl="2" eaLnBrk="1" hangingPunct="1"/>
            <a:r>
              <a:rPr lang="en-US" altLang="en-US" dirty="0" smtClean="0"/>
              <a:t>B negative, T positive?</a:t>
            </a:r>
          </a:p>
          <a:p>
            <a:pPr lvl="2" eaLnBrk="1" hangingPunct="1"/>
            <a:r>
              <a:rPr lang="en-US" altLang="en-US" dirty="0" smtClean="0"/>
              <a:t>ADA deficient?</a:t>
            </a:r>
          </a:p>
          <a:p>
            <a:pPr lvl="2" eaLnBrk="1" hangingPunct="1"/>
            <a:r>
              <a:rPr lang="en-US" altLang="en-US" dirty="0" smtClean="0"/>
              <a:t>DNA repair defects?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Non-SCID</a:t>
            </a:r>
          </a:p>
          <a:p>
            <a:pPr lvl="2" eaLnBrk="1" hangingPunct="1"/>
            <a:r>
              <a:rPr lang="en-US" altLang="en-US" dirty="0" err="1" smtClean="0"/>
              <a:t>Wiskott</a:t>
            </a:r>
            <a:r>
              <a:rPr lang="en-US" altLang="en-US" dirty="0" smtClean="0"/>
              <a:t>-Aldrich</a:t>
            </a:r>
          </a:p>
          <a:p>
            <a:pPr lvl="2" eaLnBrk="1" hangingPunct="1"/>
            <a:r>
              <a:rPr lang="en-US" altLang="en-US" dirty="0" smtClean="0"/>
              <a:t>Chronic granulomatous disease</a:t>
            </a:r>
          </a:p>
          <a:p>
            <a:pPr lvl="2" eaLnBrk="1" hangingPunct="1"/>
            <a:r>
              <a:rPr lang="en-US" altLang="en-US" dirty="0" smtClean="0"/>
              <a:t>Leukocyte adhesion deficiency</a:t>
            </a:r>
          </a:p>
          <a:p>
            <a:pPr lvl="2" eaLnBrk="1" hangingPunct="1"/>
            <a:r>
              <a:rPr lang="en-US" altLang="en-US" dirty="0" smtClean="0"/>
              <a:t>IPEX</a:t>
            </a:r>
          </a:p>
          <a:p>
            <a:pPr lvl="2" eaLnBrk="1" hangingPunct="1"/>
            <a:r>
              <a:rPr lang="en-US" altLang="en-US" dirty="0" smtClean="0"/>
              <a:t>ETCs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One size does not fit all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419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8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7010" y="381000"/>
            <a:ext cx="9122790" cy="1447800"/>
          </a:xfrm>
        </p:spPr>
        <p:txBody>
          <a:bodyPr/>
          <a:lstStyle/>
          <a:p>
            <a:pPr eaLnBrk="1" hangingPunct="1"/>
            <a:r>
              <a:rPr lang="en-US" b="1" dirty="0" smtClean="0"/>
              <a:t>SCID: Severe Combined Immunodeficiency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905000"/>
            <a:ext cx="83820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Incidence: 1/50-70K live births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Lack of T and B cell function, variable NK cell function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Classic Presentation: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 CD3 (T cell count) &lt;300; PHA (mitogens) &lt;10% function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Initially completely healthy appearing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Typically present in first 4-7 months of life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OI (thrush/CMV/</a:t>
            </a:r>
            <a:r>
              <a:rPr lang="en-US" dirty="0" err="1" smtClean="0"/>
              <a:t>Pneumocystis</a:t>
            </a:r>
            <a:r>
              <a:rPr lang="en-US" dirty="0" smtClean="0"/>
              <a:t>), sepsis (BCG/Pseudomonas), </a:t>
            </a:r>
            <a:r>
              <a:rPr lang="en-US" dirty="0" err="1" smtClean="0"/>
              <a:t>cutaneous</a:t>
            </a:r>
            <a:r>
              <a:rPr lang="en-US" dirty="0" smtClean="0"/>
              <a:t> infections, chronic diarrhea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May have rash 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ALC &lt;2000, TRECs low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Variably low immunoglobulins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Fatal in the first year of life without treatment </a:t>
            </a:r>
            <a:r>
              <a:rPr lang="en-US" dirty="0"/>
              <a:t>in majority of cases </a:t>
            </a:r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61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3445" y="0"/>
            <a:ext cx="6870700" cy="1600200"/>
          </a:xfrm>
        </p:spPr>
        <p:txBody>
          <a:bodyPr/>
          <a:lstStyle/>
          <a:p>
            <a:pPr eaLnBrk="1" hangingPunct="1"/>
            <a:r>
              <a:rPr lang="en-US" b="1" dirty="0" smtClean="0"/>
              <a:t>SCID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2514600" y="1447800"/>
            <a:ext cx="8153400" cy="4495800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4 Major Types Based On Cells Present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en-US" dirty="0" smtClean="0"/>
          </a:p>
          <a:p>
            <a:pPr marL="658368" lvl="1" indent="-246888">
              <a:buFont typeface="Georgia"/>
              <a:buChar char="▫"/>
              <a:defRPr/>
            </a:pPr>
            <a:r>
              <a:rPr lang="en-US" sz="2800" dirty="0" smtClean="0"/>
              <a:t>T-B+NK-: </a:t>
            </a:r>
            <a:r>
              <a:rPr lang="en-US" sz="2800" dirty="0" smtClean="0">
                <a:solidFill>
                  <a:srgbClr val="FF0000"/>
                </a:solidFill>
              </a:rPr>
              <a:t>X-SCID (IL2RG)</a:t>
            </a:r>
            <a:r>
              <a:rPr lang="en-US" sz="2800" dirty="0" smtClean="0"/>
              <a:t>, Jak3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sz="2800" dirty="0" smtClean="0"/>
              <a:t>T-B-NK+: </a:t>
            </a:r>
            <a:r>
              <a:rPr lang="en-US" sz="2800" dirty="0" smtClean="0">
                <a:solidFill>
                  <a:srgbClr val="FF0000"/>
                </a:solidFill>
              </a:rPr>
              <a:t>RAG 1/2 defects</a:t>
            </a:r>
            <a:r>
              <a:rPr lang="en-US" sz="2800" dirty="0" smtClean="0"/>
              <a:t>, Radiosensitive Defects (Artemis, DNA-</a:t>
            </a:r>
            <a:r>
              <a:rPr lang="en-US" sz="2800" dirty="0" err="1" smtClean="0"/>
              <a:t>PKcs</a:t>
            </a:r>
            <a:r>
              <a:rPr lang="en-US" sz="2800" dirty="0" smtClean="0"/>
              <a:t>, NHEJ1(</a:t>
            </a:r>
            <a:r>
              <a:rPr lang="en-US" sz="2800" dirty="0" err="1" smtClean="0"/>
              <a:t>Cernunnos</a:t>
            </a:r>
            <a:r>
              <a:rPr lang="en-US" sz="2800" dirty="0"/>
              <a:t>), DL </a:t>
            </a:r>
            <a:r>
              <a:rPr lang="en-US" sz="2800" dirty="0" smtClean="0"/>
              <a:t>IV, NBS)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sz="2800" dirty="0" smtClean="0"/>
              <a:t>T-B-NK-: </a:t>
            </a:r>
            <a:r>
              <a:rPr lang="en-US" sz="2800" dirty="0" smtClean="0">
                <a:solidFill>
                  <a:srgbClr val="FF0000"/>
                </a:solidFill>
              </a:rPr>
              <a:t>ADA</a:t>
            </a:r>
            <a:r>
              <a:rPr lang="en-US" sz="2800" dirty="0" smtClean="0"/>
              <a:t>, PNP</a:t>
            </a:r>
          </a:p>
          <a:p>
            <a:pPr marL="658368" lvl="1" indent="-246888">
              <a:buFont typeface="Georgia"/>
              <a:buChar char="▫"/>
              <a:defRPr/>
            </a:pPr>
            <a:r>
              <a:rPr lang="en-US" sz="2800" dirty="0" smtClean="0"/>
              <a:t>T-B+NK+: IL-7R, LCK, CD3, CD45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87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9154" y="2987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SCID Increasingly Diagnosed by NBS Rather than Infection or Family History</a:t>
            </a:r>
            <a:endParaRPr lang="en-US" b="1" dirty="0">
              <a:effectLst/>
            </a:endParaRPr>
          </a:p>
        </p:txBody>
      </p:sp>
      <p:graphicFrame>
        <p:nvGraphicFramePr>
          <p:cNvPr id="9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16861290"/>
              </p:ext>
            </p:extLst>
          </p:nvPr>
        </p:nvGraphicFramePr>
        <p:xfrm>
          <a:off x="1153390" y="1417638"/>
          <a:ext cx="7391400" cy="47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179320" y="2735010"/>
            <a:ext cx="1622560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Diagnosed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148" y="5663640"/>
            <a:ext cx="350550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46755" y="762000"/>
            <a:ext cx="9664045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Changing Face of SCID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851062"/>
              </p:ext>
            </p:extLst>
          </p:nvPr>
        </p:nvGraphicFramePr>
        <p:xfrm>
          <a:off x="707010" y="1828800"/>
          <a:ext cx="77724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</a:t>
                      </a:r>
                      <a:r>
                        <a:rPr lang="en-US" baseline="0" dirty="0" smtClean="0"/>
                        <a:t> NBS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r>
                        <a:rPr lang="en-US" baseline="0" dirty="0" smtClean="0"/>
                        <a:t> NBS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Gender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79% male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67%</a:t>
                      </a:r>
                      <a:r>
                        <a:rPr lang="en-US" sz="2400" baseline="0" dirty="0" smtClean="0"/>
                        <a:t> male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Molecular Diagnosis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48% X-SCID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66% AR-SCID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11%X-SCID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Race/Ethnicity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81%</a:t>
                      </a:r>
                      <a:r>
                        <a:rPr lang="en-US" sz="2400" baseline="0" dirty="0" smtClean="0"/>
                        <a:t> Caucasian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65% Hispanic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76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1981200" y="1353313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Urgency</a:t>
            </a:r>
          </a:p>
          <a:p>
            <a:pPr lvl="1" eaLnBrk="1" hangingPunct="1"/>
            <a:r>
              <a:rPr lang="en-US" altLang="en-US" dirty="0" smtClean="0"/>
              <a:t>Emergent</a:t>
            </a:r>
          </a:p>
          <a:p>
            <a:pPr lvl="1" eaLnBrk="1" hangingPunct="1"/>
            <a:r>
              <a:rPr lang="en-US" altLang="en-US" dirty="0" smtClean="0"/>
              <a:t>Urgent</a:t>
            </a:r>
          </a:p>
          <a:p>
            <a:pPr lvl="1" eaLnBrk="1" hangingPunct="1"/>
            <a:r>
              <a:rPr lang="en-US" altLang="en-US" dirty="0" smtClean="0"/>
              <a:t>Timely</a:t>
            </a:r>
          </a:p>
          <a:p>
            <a:pPr eaLnBrk="1" hangingPunct="1"/>
            <a:r>
              <a:rPr lang="en-US" altLang="en-US" i="1" dirty="0" smtClean="0"/>
              <a:t>Donor</a:t>
            </a:r>
          </a:p>
          <a:p>
            <a:pPr lvl="1" eaLnBrk="1" hangingPunct="1"/>
            <a:r>
              <a:rPr lang="en-US" altLang="en-US" dirty="0" smtClean="0"/>
              <a:t>What kind and how much time?</a:t>
            </a:r>
          </a:p>
          <a:p>
            <a:pPr eaLnBrk="1" hangingPunct="1"/>
            <a:r>
              <a:rPr lang="en-US" altLang="en-US" i="1" dirty="0" smtClean="0"/>
              <a:t>Conditioning</a:t>
            </a:r>
          </a:p>
          <a:p>
            <a:pPr lvl="1" eaLnBrk="1" hangingPunct="1"/>
            <a:r>
              <a:rPr lang="en-US" altLang="en-US" dirty="0" smtClean="0"/>
              <a:t>None, some or all?</a:t>
            </a:r>
          </a:p>
          <a:p>
            <a:pPr eaLnBrk="1" hangingPunct="1"/>
            <a:r>
              <a:rPr lang="en-US" altLang="en-US" i="1" dirty="0" smtClean="0"/>
              <a:t>Outcomes</a:t>
            </a:r>
          </a:p>
          <a:p>
            <a:pPr lvl="1" eaLnBrk="1" hangingPunct="1"/>
            <a:r>
              <a:rPr lang="en-US" altLang="en-US" dirty="0" smtClean="0"/>
              <a:t>What constitutes success?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CONSIDERATIONS…and CONTROVERSIES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18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4"/>
          <p:cNvSpPr>
            <a:spLocks noGrp="1"/>
          </p:cNvSpPr>
          <p:nvPr>
            <p:ph idx="1"/>
          </p:nvPr>
        </p:nvSpPr>
        <p:spPr>
          <a:xfrm>
            <a:off x="1981200" y="1353313"/>
            <a:ext cx="8229600" cy="49831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i="1" dirty="0" smtClean="0"/>
              <a:t>Urgency</a:t>
            </a:r>
          </a:p>
          <a:p>
            <a:pPr lvl="1" eaLnBrk="1" hangingPunct="1"/>
            <a:r>
              <a:rPr lang="en-US" altLang="en-US" dirty="0" smtClean="0"/>
              <a:t>Emergent</a:t>
            </a:r>
          </a:p>
          <a:p>
            <a:pPr lvl="1" eaLnBrk="1" hangingPunct="1"/>
            <a:r>
              <a:rPr lang="en-US" altLang="en-US" dirty="0" smtClean="0"/>
              <a:t>Urgent</a:t>
            </a:r>
          </a:p>
          <a:p>
            <a:pPr lvl="1" eaLnBrk="1" hangingPunct="1"/>
            <a:r>
              <a:rPr lang="en-US" altLang="en-US" dirty="0" smtClean="0"/>
              <a:t>Timely----</a:t>
            </a:r>
            <a:r>
              <a:rPr lang="en-US" altLang="en-US" b="1" i="1" dirty="0" smtClean="0">
                <a:solidFill>
                  <a:srgbClr val="FF0000"/>
                </a:solidFill>
              </a:rPr>
              <a:t>conditioning                  2 months</a:t>
            </a:r>
          </a:p>
          <a:p>
            <a:pPr eaLnBrk="1" hangingPunct="1"/>
            <a:r>
              <a:rPr lang="en-US" altLang="en-US" i="1" dirty="0" smtClean="0"/>
              <a:t>Donor</a:t>
            </a:r>
          </a:p>
          <a:p>
            <a:pPr lvl="1" eaLnBrk="1" hangingPunct="1"/>
            <a:r>
              <a:rPr lang="en-US" altLang="en-US" dirty="0" smtClean="0"/>
              <a:t>What kind and how much time?</a:t>
            </a:r>
          </a:p>
          <a:p>
            <a:pPr lvl="2"/>
            <a:r>
              <a:rPr lang="en-US" altLang="en-US" b="1" i="1" dirty="0" smtClean="0">
                <a:solidFill>
                  <a:srgbClr val="FF0000"/>
                </a:solidFill>
              </a:rPr>
              <a:t>Unrelated donor---several months?  Cord blood- quick? </a:t>
            </a:r>
            <a:r>
              <a:rPr lang="en-US" altLang="en-US" b="1" i="1" dirty="0" err="1" smtClean="0">
                <a:solidFill>
                  <a:srgbClr val="FF0000"/>
                </a:solidFill>
              </a:rPr>
              <a:t>Haplo</a:t>
            </a:r>
            <a:r>
              <a:rPr lang="en-US" altLang="en-US" b="1" i="1" dirty="0" smtClean="0">
                <a:solidFill>
                  <a:srgbClr val="FF0000"/>
                </a:solidFill>
              </a:rPr>
              <a:t> parent? </a:t>
            </a:r>
          </a:p>
          <a:p>
            <a:pPr eaLnBrk="1" hangingPunct="1"/>
            <a:r>
              <a:rPr lang="en-US" altLang="en-US" i="1" dirty="0" smtClean="0"/>
              <a:t>Conditioning</a:t>
            </a:r>
          </a:p>
          <a:p>
            <a:pPr lvl="1" eaLnBrk="1" hangingPunct="1"/>
            <a:r>
              <a:rPr lang="en-US" altLang="en-US" dirty="0" smtClean="0"/>
              <a:t>None, some or all?</a:t>
            </a:r>
          </a:p>
          <a:p>
            <a:pPr lvl="2"/>
            <a:r>
              <a:rPr lang="en-US" altLang="en-US" b="1" i="1" dirty="0" smtClean="0">
                <a:solidFill>
                  <a:srgbClr val="FF0000"/>
                </a:solidFill>
              </a:rPr>
              <a:t>Type of SCID and donor dependent</a:t>
            </a:r>
          </a:p>
          <a:p>
            <a:pPr eaLnBrk="1" hangingPunct="1"/>
            <a:r>
              <a:rPr lang="en-US" altLang="en-US" i="1" dirty="0" smtClean="0"/>
              <a:t>Outcomes</a:t>
            </a:r>
          </a:p>
          <a:p>
            <a:pPr lvl="1" eaLnBrk="1" hangingPunct="1"/>
            <a:r>
              <a:rPr lang="en-US" altLang="en-US" dirty="0" smtClean="0"/>
              <a:t>What constitutes success?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1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CONSIDERATIONS…and CONTROVERSIES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2183" y="89046"/>
            <a:ext cx="1532124" cy="111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ight Arrow 1"/>
          <p:cNvSpPr/>
          <p:nvPr/>
        </p:nvSpPr>
        <p:spPr>
          <a:xfrm>
            <a:off x="5842467" y="2436560"/>
            <a:ext cx="6956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1692</Words>
  <Application>Microsoft Office PowerPoint</Application>
  <PresentationFormat>Widescreen</PresentationFormat>
  <Paragraphs>341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Georgia</vt:lpstr>
      <vt:lpstr>Symbol</vt:lpstr>
      <vt:lpstr>Times New Roman</vt:lpstr>
      <vt:lpstr>Trebuchet MS</vt:lpstr>
      <vt:lpstr>Wingdings</vt:lpstr>
      <vt:lpstr>Office Theme</vt:lpstr>
      <vt:lpstr>Current Practice of Hematopoietic Stem Cell Transplant for Primary Immunodeficiencies</vt:lpstr>
      <vt:lpstr>To DISCUSS</vt:lpstr>
      <vt:lpstr>One size does not fit all</vt:lpstr>
      <vt:lpstr>SCID: Severe Combined Immunodeficiency</vt:lpstr>
      <vt:lpstr>SCID</vt:lpstr>
      <vt:lpstr>SCID Increasingly Diagnosed by NBS Rather than Infection or Family History</vt:lpstr>
      <vt:lpstr>The Changing Face of SCID</vt:lpstr>
      <vt:lpstr>CONSIDERATIONS…and CONTROVERSIES</vt:lpstr>
      <vt:lpstr>CONSIDERATIONS…and CONTROVERSIES</vt:lpstr>
      <vt:lpstr>PowerPoint Presentation</vt:lpstr>
      <vt:lpstr>Conditioning- a lot, a little less </vt:lpstr>
      <vt:lpstr>Conditioning Required?</vt:lpstr>
      <vt:lpstr>SHORT TERM Transplant Outcomes</vt:lpstr>
      <vt:lpstr>Other PIDs… other issues pre-HSCT</vt:lpstr>
      <vt:lpstr>No matched related donors? TCRab/CD19+ Depletion for Patients with Primary Immune Deficiencies         NCT02990819</vt:lpstr>
      <vt:lpstr>T cell Depletion: Current strategy</vt:lpstr>
      <vt:lpstr>No HLA matched donors? TCRαβ+ T cell with CD19+ Depletion</vt:lpstr>
      <vt:lpstr>TCRab depletion: PID Accrual to date:</vt:lpstr>
      <vt:lpstr>PID: Engraftment and GVHD</vt:lpstr>
      <vt:lpstr>Chimerism</vt:lpstr>
      <vt:lpstr>Complications (n=17)</vt:lpstr>
      <vt:lpstr>PID: Immune Reconstitution after TCRab/CD19 depletion </vt:lpstr>
      <vt:lpstr>Outcomes: What constitutes success?</vt:lpstr>
      <vt:lpstr>Immunology/BMT Collaboration: Joint Program</vt:lpstr>
      <vt:lpstr>Gene Therapy for PIDs</vt:lpstr>
      <vt:lpstr>Gene Therapy- Gene Addition </vt:lpstr>
      <vt:lpstr>LV Gene Therapy for ADA SCID</vt:lpstr>
      <vt:lpstr>PowerPoint Presentation</vt:lpstr>
      <vt:lpstr>Cellular Therapy &amp; Transplant Section  Team Approach</vt:lpstr>
    </vt:vector>
  </TitlesOfParts>
  <Company>The Children's Hospital of Philadelphia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Bunin, Nancy</dc:creator>
  <cp:lastModifiedBy>Horn, Sheila</cp:lastModifiedBy>
  <cp:revision>24</cp:revision>
  <dcterms:created xsi:type="dcterms:W3CDTF">2019-04-29T14:07:01Z</dcterms:created>
  <dcterms:modified xsi:type="dcterms:W3CDTF">2019-05-09T17:27:49Z</dcterms:modified>
</cp:coreProperties>
</file>